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5"/>
  </p:notesMasterIdLst>
  <p:sldIdLst>
    <p:sldId id="256" r:id="rId2"/>
    <p:sldId id="257" r:id="rId3"/>
    <p:sldId id="258" r:id="rId4"/>
    <p:sldId id="259" r:id="rId5"/>
    <p:sldId id="277" r:id="rId6"/>
    <p:sldId id="278" r:id="rId7"/>
    <p:sldId id="260" r:id="rId8"/>
    <p:sldId id="264" r:id="rId9"/>
    <p:sldId id="265" r:id="rId10"/>
    <p:sldId id="267" r:id="rId11"/>
    <p:sldId id="275" r:id="rId12"/>
    <p:sldId id="274" r:id="rId13"/>
    <p:sldId id="27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637567"/>
    <a:srgbClr val="FFFFFF"/>
    <a:srgbClr val="FFCC99"/>
    <a:srgbClr val="FFCCFF"/>
    <a:srgbClr val="B8BEC5"/>
    <a:srgbClr val="B2B3B5"/>
    <a:srgbClr val="C3D3E3"/>
    <a:srgbClr val="D4E7FA"/>
    <a:srgbClr val="926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96" autoAdjust="0"/>
    <p:restoredTop sz="94660"/>
  </p:normalViewPr>
  <p:slideViewPr>
    <p:cSldViewPr snapToGrid="0" showGuides="1">
      <p:cViewPr varScale="1">
        <p:scale>
          <a:sx n="77" d="100"/>
          <a:sy n="77" d="100"/>
        </p:scale>
        <p:origin x="426" y="66"/>
      </p:cViewPr>
      <p:guideLst/>
    </p:cSldViewPr>
  </p:slideViewPr>
  <p:notesTextViewPr>
    <p:cViewPr>
      <p:scale>
        <a:sx n="1" d="1"/>
        <a:sy n="1" d="1"/>
      </p:scale>
      <p:origin x="0" y="0"/>
    </p:cViewPr>
  </p:notesTextViewPr>
  <p:sorterViewPr>
    <p:cViewPr>
      <p:scale>
        <a:sx n="100" d="100"/>
        <a:sy n="100" d="100"/>
      </p:scale>
      <p:origin x="0" y="-189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763608-00F3-46F9-B349-EFAFFA86F355}" type="datetimeFigureOut">
              <a:rPr lang="en-US" smtClean="0"/>
              <a:t>07/04/2020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E14E43-5621-49AF-9245-2A837155DDFD}" type="slidenum">
              <a:rPr lang="en-US" smtClean="0"/>
              <a:t>‹#›</a:t>
            </a:fld>
            <a:endParaRPr lang="en-US"/>
          </a:p>
        </p:txBody>
      </p:sp>
    </p:spTree>
    <p:extLst>
      <p:ext uri="{BB962C8B-B14F-4D97-AF65-F5344CB8AC3E}">
        <p14:creationId xmlns:p14="http://schemas.microsoft.com/office/powerpoint/2010/main" val="493202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F0E14E43-5621-49AF-9245-2A837155DDFD}" type="slidenum">
              <a:rPr lang="en-US" smtClean="0"/>
              <a:t>4</a:t>
            </a:fld>
            <a:endParaRPr lang="en-US"/>
          </a:p>
        </p:txBody>
      </p:sp>
    </p:spTree>
    <p:extLst>
      <p:ext uri="{BB962C8B-B14F-4D97-AF65-F5344CB8AC3E}">
        <p14:creationId xmlns:p14="http://schemas.microsoft.com/office/powerpoint/2010/main" val="2148539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751434F-E200-44E0-8FEE-B8A80F5FE8C3}" type="datetimeFigureOut">
              <a:rPr lang="en-US" smtClean="0"/>
              <a:t>07/04/2020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3699711471"/>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51434F-E200-44E0-8FEE-B8A80F5FE8C3}" type="datetimeFigureOut">
              <a:rPr lang="en-US" smtClean="0"/>
              <a:t>07/04/2020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2387125510"/>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51434F-E200-44E0-8FEE-B8A80F5FE8C3}" type="datetimeFigureOut">
              <a:rPr lang="en-US" smtClean="0"/>
              <a:t>07/04/2020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1653493476"/>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51434F-E200-44E0-8FEE-B8A80F5FE8C3}" type="datetimeFigureOut">
              <a:rPr lang="en-US" smtClean="0"/>
              <a:t>07/04/2020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3816849134"/>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51434F-E200-44E0-8FEE-B8A80F5FE8C3}" type="datetimeFigureOut">
              <a:rPr lang="en-US" smtClean="0"/>
              <a:t>07/04/2020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1389751122"/>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751434F-E200-44E0-8FEE-B8A80F5FE8C3}" type="datetimeFigureOut">
              <a:rPr lang="en-US" smtClean="0"/>
              <a:t>07/04/2020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2951449432"/>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51434F-E200-44E0-8FEE-B8A80F5FE8C3}" type="datetimeFigureOut">
              <a:rPr lang="en-US" smtClean="0"/>
              <a:t>07/04/2020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421049348"/>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51434F-E200-44E0-8FEE-B8A80F5FE8C3}" type="datetimeFigureOut">
              <a:rPr lang="en-US" smtClean="0"/>
              <a:t>07/04/2020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2440732429"/>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51434F-E200-44E0-8FEE-B8A80F5FE8C3}" type="datetimeFigureOut">
              <a:rPr lang="en-US" smtClean="0"/>
              <a:t>07/04/2020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876195825"/>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51434F-E200-44E0-8FEE-B8A80F5FE8C3}" type="datetimeFigureOut">
              <a:rPr lang="en-US" smtClean="0"/>
              <a:t>07/04/2020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1021286162"/>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51434F-E200-44E0-8FEE-B8A80F5FE8C3}" type="datetimeFigureOut">
              <a:rPr lang="en-US" smtClean="0"/>
              <a:t>07/04/2020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2D14D-2361-4CAF-9A08-DD2BFE514296}" type="slidenum">
              <a:rPr lang="en-US" smtClean="0"/>
              <a:t>‹#›</a:t>
            </a:fld>
            <a:endParaRPr lang="en-US"/>
          </a:p>
        </p:txBody>
      </p:sp>
    </p:spTree>
    <p:extLst>
      <p:ext uri="{BB962C8B-B14F-4D97-AF65-F5344CB8AC3E}">
        <p14:creationId xmlns:p14="http://schemas.microsoft.com/office/powerpoint/2010/main" val="2429462482"/>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1434F-E200-44E0-8FEE-B8A80F5FE8C3}" type="datetimeFigureOut">
              <a:rPr lang="en-US" smtClean="0"/>
              <a:t>07/04/2020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02D14D-2361-4CAF-9A08-DD2BFE514296}" type="slidenum">
              <a:rPr lang="en-US" smtClean="0"/>
              <a:t>‹#›</a:t>
            </a:fld>
            <a:endParaRPr lang="en-US"/>
          </a:p>
        </p:txBody>
      </p:sp>
    </p:spTree>
    <p:extLst>
      <p:ext uri="{BB962C8B-B14F-4D97-AF65-F5344CB8AC3E}">
        <p14:creationId xmlns:p14="http://schemas.microsoft.com/office/powerpoint/2010/main" val="58293473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3963963" y="2607270"/>
            <a:ext cx="4568879" cy="769441"/>
          </a:xfrm>
          <a:prstGeom prst="rect">
            <a:avLst/>
          </a:prstGeom>
          <a:noFill/>
        </p:spPr>
        <p:txBody>
          <a:bodyPr wrap="none" lIns="91440" tIns="45720" rIns="91440" bIns="45720">
            <a:spAutoFit/>
          </a:bodyPr>
          <a:lstStyle/>
          <a:p>
            <a:pPr algn="ctr"/>
            <a:r>
              <a:rPr lang="en-US" sz="4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lgerian" panose="04020705040A02060702" pitchFamily="82" charset="0"/>
              </a:rPr>
              <a:t>For The Course</a:t>
            </a:r>
            <a:endParaRPr lang="en-U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lgerian" panose="04020705040A02060702" pitchFamily="82" charset="0"/>
            </a:endParaRPr>
          </a:p>
        </p:txBody>
      </p:sp>
      <p:sp>
        <p:nvSpPr>
          <p:cNvPr id="5" name="Rectangle 4"/>
          <p:cNvSpPr/>
          <p:nvPr/>
        </p:nvSpPr>
        <p:spPr>
          <a:xfrm>
            <a:off x="2836248" y="1163099"/>
            <a:ext cx="6824304" cy="830997"/>
          </a:xfrm>
          <a:prstGeom prst="rect">
            <a:avLst/>
          </a:prstGeom>
          <a:noFill/>
        </p:spPr>
        <p:txBody>
          <a:bodyPr wrap="none" lIns="91440" tIns="45720" rIns="91440" bIns="45720">
            <a:spAutoFit/>
          </a:bodyPr>
          <a:lstStyle/>
          <a:p>
            <a:pPr algn="ctr"/>
            <a:r>
              <a:rPr lang="en-US" sz="48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lgerian" panose="04020705040A02060702" pitchFamily="82" charset="0"/>
              </a:rPr>
              <a:t>Welcome to Class XII</a:t>
            </a:r>
            <a:endParaRPr lang="en-US"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lgerian" panose="04020705040A02060702" pitchFamily="82" charset="0"/>
            </a:endParaRPr>
          </a:p>
        </p:txBody>
      </p:sp>
      <p:sp>
        <p:nvSpPr>
          <p:cNvPr id="6" name="Rectangle 5"/>
          <p:cNvSpPr/>
          <p:nvPr/>
        </p:nvSpPr>
        <p:spPr>
          <a:xfrm>
            <a:off x="1016724" y="3989885"/>
            <a:ext cx="10158551" cy="2308324"/>
          </a:xfrm>
          <a:prstGeom prst="rect">
            <a:avLst/>
          </a:prstGeom>
          <a:noFill/>
        </p:spPr>
        <p:txBody>
          <a:bodyPr wrap="none" lIns="91440" tIns="45720" rIns="91440" bIns="45720">
            <a:spAutoFit/>
          </a:bodyPr>
          <a:lstStyle/>
          <a:p>
            <a:pPr algn="ctr"/>
            <a:r>
              <a:rPr lang="en-US" sz="72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lgerian" panose="04020705040A02060702" pitchFamily="82" charset="0"/>
              </a:rPr>
              <a:t>English Core </a:t>
            </a:r>
          </a:p>
          <a:p>
            <a:pPr algn="ctr"/>
            <a:r>
              <a:rPr lang="en-US" sz="72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lgerian" panose="04020705040A02060702" pitchFamily="82" charset="0"/>
              </a:rPr>
              <a:t>( Paper Code No. 301)</a:t>
            </a:r>
            <a:endParaRPr lang="en-US" sz="7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lgerian" panose="04020705040A02060702" pitchFamily="82" charset="0"/>
            </a:endParaRPr>
          </a:p>
        </p:txBody>
      </p:sp>
      <p:sp>
        <p:nvSpPr>
          <p:cNvPr id="7" name="Rectangle 6"/>
          <p:cNvSpPr/>
          <p:nvPr/>
        </p:nvSpPr>
        <p:spPr>
          <a:xfrm>
            <a:off x="7858761" y="5988053"/>
            <a:ext cx="4333239" cy="923330"/>
          </a:xfrm>
          <a:prstGeom prst="rect">
            <a:avLst/>
          </a:prstGeom>
          <a:noFill/>
        </p:spPr>
        <p:txBody>
          <a:bodyPr wrap="none" lIns="91440" tIns="45720" rIns="91440" bIns="45720">
            <a:spAutoFit/>
          </a:bodyPr>
          <a:lstStyle/>
          <a:p>
            <a:pPr algn="ctr"/>
            <a:r>
              <a:rPr lang="en-US" sz="5400" b="1" cap="none" spc="50" dirty="0" smtClean="0">
                <a:ln w="0"/>
                <a:solidFill>
                  <a:srgbClr val="926034"/>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sz="5400" b="1" cap="none" spc="50" dirty="0">
              <a:ln w="0"/>
              <a:solidFill>
                <a:srgbClr val="926034"/>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7064486"/>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316231" y="0"/>
            <a:ext cx="9906238" cy="707886"/>
          </a:xfrm>
          <a:prstGeom prst="rect">
            <a:avLst/>
          </a:prstGeom>
          <a:noFill/>
        </p:spPr>
        <p:txBody>
          <a:bodyPr wrap="none" lIns="91440" tIns="45720" rIns="91440" bIns="45720">
            <a:spAutoFit/>
          </a:bodyPr>
          <a:lstStyle/>
          <a:p>
            <a:pPr algn="ctr"/>
            <a:r>
              <a:rPr lang="en-US" sz="4000" b="1" dirty="0" smtClean="0">
                <a:ln w="9525">
                  <a:solidFill>
                    <a:schemeClr val="bg1"/>
                  </a:solidFill>
                  <a:prstDash val="solid"/>
                </a:ln>
                <a:solidFill>
                  <a:srgbClr val="FFC000"/>
                </a:solidFill>
                <a:effectLst>
                  <a:outerShdw blurRad="12700" dist="38100" dir="2700000" algn="tl" rotWithShape="0">
                    <a:schemeClr val="accent5">
                      <a:lumMod val="60000"/>
                      <a:lumOff val="40000"/>
                    </a:schemeClr>
                  </a:outerShdw>
                </a:effectLst>
                <a:latin typeface="Arial Black" panose="020B0A04020102020204" pitchFamily="34" charset="0"/>
              </a:rPr>
              <a:t>The Last Lesson- Alphonse Daudet</a:t>
            </a:r>
            <a:endParaRPr lang="en-US" sz="4000" b="1" cap="none" spc="0" dirty="0">
              <a:ln w="9525">
                <a:solidFill>
                  <a:schemeClr val="bg1"/>
                </a:solidFill>
                <a:prstDash val="solid"/>
              </a:ln>
              <a:solidFill>
                <a:srgbClr val="FFC000"/>
              </a:solidFill>
              <a:effectLst>
                <a:outerShdw blurRad="12700" dist="38100" dir="2700000" algn="tl" rotWithShape="0">
                  <a:schemeClr val="accent5">
                    <a:lumMod val="60000"/>
                    <a:lumOff val="40000"/>
                  </a:schemeClr>
                </a:outerShdw>
              </a:effectLst>
              <a:latin typeface="Arial Black" panose="020B0A04020102020204" pitchFamily="34" charset="0"/>
            </a:endParaRPr>
          </a:p>
        </p:txBody>
      </p:sp>
      <p:sp>
        <p:nvSpPr>
          <p:cNvPr id="8" name="Rectangle 7"/>
          <p:cNvSpPr/>
          <p:nvPr/>
        </p:nvSpPr>
        <p:spPr>
          <a:xfrm>
            <a:off x="10222469" y="131698"/>
            <a:ext cx="1766829" cy="400110"/>
          </a:xfrm>
          <a:prstGeom prst="rect">
            <a:avLst/>
          </a:prstGeom>
          <a:solidFill>
            <a:srgbClr val="D4E7FA"/>
          </a:solidFill>
          <a:ln>
            <a:noFill/>
          </a:ln>
        </p:spPr>
        <p:txBody>
          <a:bodyPr wrap="none" lIns="91440" tIns="45720" rIns="91440" bIns="45720">
            <a:spAutoFit/>
          </a:bodyPr>
          <a:lstStyle/>
          <a:p>
            <a:pPr algn="ctr"/>
            <a:r>
              <a:rPr lang="en-US" sz="2000" b="1" cap="none" spc="50" dirty="0" smtClean="0">
                <a:ln w="0"/>
                <a:solidFill>
                  <a:schemeClr val="accent1">
                    <a:lumMod val="20000"/>
                    <a:lumOff val="80000"/>
                  </a:schemeClr>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sz="2000" b="1" cap="none" spc="50" dirty="0">
              <a:ln w="0"/>
              <a:solidFill>
                <a:schemeClr val="accent1">
                  <a:lumMod val="20000"/>
                  <a:lumOff val="80000"/>
                </a:schemeClr>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
        <p:nvSpPr>
          <p:cNvPr id="2" name="Rectangle 1"/>
          <p:cNvSpPr/>
          <p:nvPr/>
        </p:nvSpPr>
        <p:spPr>
          <a:xfrm>
            <a:off x="122690" y="676094"/>
            <a:ext cx="11658096" cy="6210931"/>
          </a:xfrm>
          <a:prstGeom prst="rect">
            <a:avLst/>
          </a:prstGeom>
        </p:spPr>
        <p:txBody>
          <a:bodyPr wrap="square">
            <a:spAutoFit/>
          </a:bodyPr>
          <a:lstStyle/>
          <a:p>
            <a:pPr>
              <a:lnSpc>
                <a:spcPct val="115000"/>
              </a:lnSpc>
              <a:spcAft>
                <a:spcPts val="1000"/>
              </a:spcAft>
            </a:pPr>
            <a:r>
              <a:rPr lang="en-US" b="1" dirty="0">
                <a:latin typeface="Times New Roman" panose="02020603050405020304" pitchFamily="18" charset="0"/>
                <a:ea typeface="SimSun" panose="02010600030101010101" pitchFamily="2" charset="-122"/>
                <a:cs typeface="Times New Roman" panose="02020603050405020304" pitchFamily="18" charset="0"/>
              </a:rPr>
              <a:t>Alphonse Daudet</a:t>
            </a:r>
            <a:endParaRPr lang="en-US" sz="1400" dirty="0">
              <a:latin typeface="Calibri" panose="020F0502020204030204" pitchFamily="34" charset="0"/>
              <a:ea typeface="SimSun" panose="02010600030101010101" pitchFamily="2" charset="-122"/>
              <a:cs typeface="Times New Roman" panose="02020603050405020304" pitchFamily="18" charset="0"/>
            </a:endParaRPr>
          </a:p>
          <a:p>
            <a:pPr>
              <a:lnSpc>
                <a:spcPct val="115000"/>
              </a:lnSpc>
              <a:spcAft>
                <a:spcPts val="1000"/>
              </a:spcAft>
            </a:pPr>
            <a:r>
              <a:rPr lang="en-US" b="1" dirty="0" smtClean="0">
                <a:latin typeface="Times New Roman" panose="02020603050405020304" pitchFamily="18" charset="0"/>
                <a:ea typeface="SimSun" panose="02010600030101010101" pitchFamily="2" charset="-122"/>
                <a:cs typeface="Times New Roman" panose="02020603050405020304" pitchFamily="18" charset="0"/>
              </a:rPr>
              <a:t>About The Author  </a:t>
            </a:r>
            <a:r>
              <a:rPr lang="en-US" b="1"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He is a </a:t>
            </a:r>
            <a:r>
              <a:rPr lang="en-US"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French </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short-story writer and novelist, remembered for his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Lettres</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de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mon</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moulin</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(1866), </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light stories of southern France, and </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his egocentric hero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Tartarin</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from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Tartarin</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de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Tarascon</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(1872) </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the boastful, loud, vulgar 'Don Quixote' from the Midi. Alphonse Daudet, who has been called </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“the French Dickens”, </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published also under the influence of the Goncourt brothers and Zola such serious books as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Fromont</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jeune</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et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Risler</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aîné</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(1874), Jack (1876), and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Sapho</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(1884), which had connections to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Alexandre</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Dumas'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fils</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The Lady of the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Camillas</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(1848)</a:t>
            </a:r>
            <a:endParaRPr lang="en-US" sz="1400" dirty="0">
              <a:solidFill>
                <a:srgbClr val="002060"/>
              </a:solidFill>
              <a:latin typeface="Calibri" panose="020F0502020204030204" pitchFamily="34" charset="0"/>
              <a:ea typeface="SimSun" panose="02010600030101010101" pitchFamily="2" charset="-122"/>
              <a:cs typeface="Times New Roman" panose="02020603050405020304" pitchFamily="18" charset="0"/>
            </a:endParaRPr>
          </a:p>
          <a:p>
            <a:pPr>
              <a:lnSpc>
                <a:spcPct val="115000"/>
              </a:lnSpc>
              <a:spcAft>
                <a:spcPts val="1000"/>
              </a:spcAft>
            </a:pP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His own life the author depicted in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Trente</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ans</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de Paris (1888)</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and Souvenirs d'un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homme</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de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lettres</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(1888). Le Petit Chose (1868) was a semiautobiographical novel about the author´s childhood years. During the last period of his life, Daudet suffered from the consequences of a </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venereal disease, </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which he had caught from a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lectrice</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de la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cour</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 woman employed to read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alout</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at the court of Napoleon III. Eventually it led to </a:t>
            </a:r>
            <a:r>
              <a:rPr lang="en-US" dirty="0" err="1">
                <a:solidFill>
                  <a:srgbClr val="FF0000"/>
                </a:solidFill>
                <a:latin typeface="Times New Roman" panose="02020603050405020304" pitchFamily="18" charset="0"/>
                <a:ea typeface="SimSun" panose="02010600030101010101" pitchFamily="2" charset="-122"/>
                <a:cs typeface="Times New Roman" panose="02020603050405020304" pitchFamily="18" charset="0"/>
              </a:rPr>
              <a:t>locomotor</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ataxia</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 disease that produced violent, uncontrolled spasms and flashes of pain. The famous neurologist Jean-Martin Charcot, today best remembered for his work on hypnosis and hysteria, </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declared him "lost," but Daudet outlived him by three years</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Charcot was one of regular visitors at the Daudet's weekly Thursday night gatherings.</a:t>
            </a:r>
            <a:endParaRPr lang="en-US" sz="1400" dirty="0">
              <a:solidFill>
                <a:srgbClr val="002060"/>
              </a:solidFill>
              <a:latin typeface="Calibri" panose="020F0502020204030204" pitchFamily="34" charset="0"/>
              <a:ea typeface="SimSun" panose="02010600030101010101" pitchFamily="2" charset="-122"/>
              <a:cs typeface="Times New Roman" panose="02020603050405020304" pitchFamily="18" charset="0"/>
            </a:endParaRPr>
          </a:p>
          <a:p>
            <a:pPr>
              <a:lnSpc>
                <a:spcPct val="115000"/>
              </a:lnSpc>
              <a:spcAft>
                <a:spcPts val="1000"/>
              </a:spcAft>
            </a:pP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"Fear of an attack: shooting pains that either nail me to the spot, or twist me around so that my foot pumps up and down like a knife-grinder's", </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Daudet described in the posthumously published book, entitled La </a:t>
            </a:r>
            <a:r>
              <a:rPr lang="en-US" dirty="0" err="1">
                <a:solidFill>
                  <a:srgbClr val="002060"/>
                </a:solidFill>
                <a:latin typeface="Times New Roman" panose="02020603050405020304" pitchFamily="18" charset="0"/>
                <a:ea typeface="SimSun" panose="02010600030101010101" pitchFamily="2" charset="-122"/>
                <a:cs typeface="Times New Roman" panose="02020603050405020304" pitchFamily="18" charset="0"/>
              </a:rPr>
              <a:t>Doulou</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(In the Land of Pain, edited and translated by Julian Barnes, 2002, p. 5) This collection of notes contains </a:t>
            </a:r>
            <a:r>
              <a:rPr lang="en-US"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an account of his sufferings, but he did not name the disease in this or other writings.</a:t>
            </a:r>
            <a:r>
              <a:rPr lang="en-US"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Moreover, Daudet never mentioned of his son Léon's (1867-1942) subsequent development of the disease.</a:t>
            </a:r>
            <a:endParaRPr lang="en-US" sz="1400" dirty="0">
              <a:solidFill>
                <a:srgbClr val="002060"/>
              </a:solidFill>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50560046"/>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169550" y="240454"/>
            <a:ext cx="7009172" cy="6617196"/>
          </a:xfrm>
          <a:prstGeom prst="rect">
            <a:avLst/>
          </a:prstGeom>
        </p:spPr>
        <p:txBody>
          <a:bodyPr wrap="square">
            <a:spAutoFit/>
          </a:bodyPr>
          <a:lstStyle/>
          <a:p>
            <a:pPr algn="ctr"/>
            <a:r>
              <a:rPr lang="en-US" sz="3200" b="1" i="0" u="none" strike="noStrike" baseline="0" dirty="0" smtClean="0">
                <a:solidFill>
                  <a:srgbClr val="00B050"/>
                </a:solidFill>
                <a:latin typeface="Arial-BoldMT"/>
              </a:rPr>
              <a:t>Short Description Of the Text.</a:t>
            </a:r>
          </a:p>
          <a:p>
            <a:r>
              <a:rPr lang="en-US" sz="2400" dirty="0" smtClean="0"/>
              <a:t> </a:t>
            </a:r>
            <a:r>
              <a:rPr lang="en-US" sz="2800" dirty="0">
                <a:solidFill>
                  <a:srgbClr val="7030A0"/>
                </a:solidFill>
              </a:rPr>
              <a:t>The prose ‘The Last Lesson’ written by Alphonse Daudet narrates about the year 1870 when the Prussian forces under Bismarck attacked and captured France The French districts of </a:t>
            </a:r>
            <a:r>
              <a:rPr lang="en-US" sz="2800" dirty="0" err="1">
                <a:solidFill>
                  <a:srgbClr val="7030A0"/>
                </a:solidFill>
              </a:rPr>
              <a:t>Alasce</a:t>
            </a:r>
            <a:r>
              <a:rPr lang="en-US" sz="2800" dirty="0">
                <a:solidFill>
                  <a:srgbClr val="7030A0"/>
                </a:solidFill>
              </a:rPr>
              <a:t> and Lorraine went into Prussian hands. The new Prussian rulers discontinued the teaching of French in the schools of these two districts. The French teachers were asked to leave. M. Hamel, the French was transferred and could not remain in his old school. The story depicts the pathos of the whole situation about how people feel in not learning their language and losing as asset in M. Hamel. 	</a:t>
            </a:r>
          </a:p>
        </p:txBody>
      </p:sp>
      <p:sp>
        <p:nvSpPr>
          <p:cNvPr id="4" name="Rectangle 3"/>
          <p:cNvSpPr/>
          <p:nvPr/>
        </p:nvSpPr>
        <p:spPr>
          <a:xfrm>
            <a:off x="6452382" y="6458841"/>
            <a:ext cx="1614545" cy="369332"/>
          </a:xfrm>
          <a:prstGeom prst="rect">
            <a:avLst/>
          </a:prstGeom>
          <a:solidFill>
            <a:srgbClr val="C3D3E3"/>
          </a:solidFill>
          <a:ln>
            <a:noFill/>
          </a:ln>
        </p:spPr>
        <p:txBody>
          <a:bodyPr wrap="none" lIns="91440" tIns="45720" rIns="91440" bIns="45720">
            <a:spAutoFit/>
          </a:bodyPr>
          <a:lstStyle/>
          <a:p>
            <a:pPr algn="ctr"/>
            <a:r>
              <a:rPr lang="en-US" b="1" cap="none" spc="50" dirty="0" smtClean="0">
                <a:ln w="0"/>
                <a:solidFill>
                  <a:schemeClr val="accent1">
                    <a:lumMod val="20000"/>
                    <a:lumOff val="80000"/>
                  </a:schemeClr>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b="1" cap="none" spc="50" dirty="0">
              <a:ln w="0"/>
              <a:solidFill>
                <a:schemeClr val="accent1">
                  <a:lumMod val="20000"/>
                  <a:lumOff val="80000"/>
                </a:schemeClr>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8722" y="0"/>
            <a:ext cx="4942693" cy="383058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5134" y="3830587"/>
            <a:ext cx="3166281" cy="2997586"/>
          </a:xfrm>
          <a:prstGeom prst="rect">
            <a:avLst/>
          </a:prstGeom>
        </p:spPr>
      </p:pic>
    </p:spTree>
    <p:extLst>
      <p:ext uri="{BB962C8B-B14F-4D97-AF65-F5344CB8AC3E}">
        <p14:creationId xmlns:p14="http://schemas.microsoft.com/office/powerpoint/2010/main" val="1923120486"/>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137889" y="707886"/>
            <a:ext cx="11916227" cy="6001643"/>
          </a:xfrm>
          <a:prstGeom prst="rect">
            <a:avLst/>
          </a:prstGeom>
        </p:spPr>
        <p:txBody>
          <a:bodyPr wrap="square">
            <a:spAutoFit/>
          </a:bodyPr>
          <a:lstStyle/>
          <a:p>
            <a:pPr marL="342900" indent="-342900">
              <a:buFont typeface="Arial" panose="020B0604020202020204" pitchFamily="34" charset="0"/>
              <a:buChar char="•"/>
            </a:pPr>
            <a:r>
              <a:rPr lang="en-US" sz="2400" dirty="0" smtClean="0"/>
              <a:t>Franz </a:t>
            </a:r>
            <a:r>
              <a:rPr lang="en-US" sz="2400" dirty="0"/>
              <a:t>started for school very late. </a:t>
            </a:r>
          </a:p>
          <a:p>
            <a:pPr marL="342900" indent="-342900">
              <a:buFont typeface="Arial" panose="020B0604020202020204" pitchFamily="34" charset="0"/>
              <a:buChar char="•"/>
            </a:pPr>
            <a:r>
              <a:rPr lang="en-US" sz="2400" dirty="0" smtClean="0"/>
              <a:t>He </a:t>
            </a:r>
            <a:r>
              <a:rPr lang="en-US" sz="2400" dirty="0"/>
              <a:t>feared a scolding from M. Hamel as he had not prepared his lesson on participles. </a:t>
            </a:r>
          </a:p>
          <a:p>
            <a:pPr marL="342900" indent="-342900">
              <a:buFont typeface="Arial" panose="020B0604020202020204" pitchFamily="34" charset="0"/>
              <a:buChar char="•"/>
            </a:pPr>
            <a:r>
              <a:rPr lang="en-US" sz="2400" dirty="0" smtClean="0"/>
              <a:t>When </a:t>
            </a:r>
            <a:r>
              <a:rPr lang="en-US" sz="2400" dirty="0"/>
              <a:t>he reached his school, he found it unusually quiet. </a:t>
            </a:r>
          </a:p>
          <a:p>
            <a:pPr marL="342900" indent="-342900">
              <a:buFont typeface="Arial" panose="020B0604020202020204" pitchFamily="34" charset="0"/>
              <a:buChar char="•"/>
            </a:pPr>
            <a:r>
              <a:rPr lang="en-US" sz="2400" dirty="0" smtClean="0"/>
              <a:t>Generally </a:t>
            </a:r>
            <a:r>
              <a:rPr lang="en-US" sz="2400" dirty="0"/>
              <a:t>there used to be a great hustle at school in the morning. </a:t>
            </a:r>
          </a:p>
          <a:p>
            <a:pPr marL="342900" indent="-342900">
              <a:buFont typeface="Arial" panose="020B0604020202020204" pitchFamily="34" charset="0"/>
              <a:buChar char="•"/>
            </a:pPr>
            <a:r>
              <a:rPr lang="en-US" sz="2400" dirty="0" smtClean="0"/>
              <a:t>He </a:t>
            </a:r>
            <a:r>
              <a:rPr lang="en-US" sz="2400" dirty="0"/>
              <a:t>opened the door and went inside the classroom before everybody. He was frightened. </a:t>
            </a:r>
          </a:p>
          <a:p>
            <a:pPr marL="342900" indent="-342900">
              <a:buFont typeface="Arial" panose="020B0604020202020204" pitchFamily="34" charset="0"/>
              <a:buChar char="•"/>
            </a:pPr>
            <a:r>
              <a:rPr lang="en-US" sz="2400" dirty="0" smtClean="0"/>
              <a:t>But </a:t>
            </a:r>
            <a:r>
              <a:rPr lang="en-US" sz="2400" dirty="0"/>
              <a:t>nothing happened. M. Hamel, his teacher, very kindly asked him to go to his place quickly. </a:t>
            </a:r>
          </a:p>
          <a:p>
            <a:pPr marL="342900" indent="-342900">
              <a:buFont typeface="Arial" panose="020B0604020202020204" pitchFamily="34" charset="0"/>
              <a:buChar char="•"/>
            </a:pPr>
            <a:r>
              <a:rPr lang="en-US" sz="2400" dirty="0" smtClean="0"/>
              <a:t>At </a:t>
            </a:r>
            <a:r>
              <a:rPr lang="en-US" sz="2400" dirty="0"/>
              <a:t>last M. Hamel broke a shocking news to his student. </a:t>
            </a:r>
          </a:p>
          <a:p>
            <a:pPr marL="342900" indent="-342900">
              <a:buFont typeface="Arial" panose="020B0604020202020204" pitchFamily="34" charset="0"/>
              <a:buChar char="•"/>
            </a:pPr>
            <a:r>
              <a:rPr lang="en-US" sz="2400" dirty="0" smtClean="0"/>
              <a:t>A </a:t>
            </a:r>
            <a:r>
              <a:rPr lang="en-US" sz="2400" dirty="0"/>
              <a:t>new teacher would come to teach German. </a:t>
            </a:r>
          </a:p>
          <a:p>
            <a:pPr marL="342900" indent="-342900">
              <a:buFont typeface="Arial" panose="020B0604020202020204" pitchFamily="34" charset="0"/>
              <a:buChar char="•"/>
            </a:pPr>
            <a:r>
              <a:rPr lang="en-US" sz="2400" dirty="0" smtClean="0"/>
              <a:t>Mr</a:t>
            </a:r>
            <a:r>
              <a:rPr lang="en-US" sz="2400" dirty="0"/>
              <a:t>. Hamel called upon his students and the village-elders to guard French among themselves and never to forget it. </a:t>
            </a:r>
          </a:p>
          <a:p>
            <a:pPr marL="342900" indent="-342900">
              <a:buFont typeface="Arial" panose="020B0604020202020204" pitchFamily="34" charset="0"/>
              <a:buChar char="•"/>
            </a:pPr>
            <a:r>
              <a:rPr lang="en-US" sz="2400" dirty="0" smtClean="0"/>
              <a:t>He </a:t>
            </a:r>
            <a:r>
              <a:rPr lang="en-US" sz="2400" dirty="0"/>
              <a:t>declared that French was the most beautiful language in the world. </a:t>
            </a:r>
          </a:p>
          <a:p>
            <a:pPr marL="342900" indent="-342900">
              <a:buFont typeface="Arial" panose="020B0604020202020204" pitchFamily="34" charset="0"/>
              <a:buChar char="•"/>
            </a:pPr>
            <a:r>
              <a:rPr lang="en-US" sz="2400" dirty="0" smtClean="0"/>
              <a:t>M</a:t>
            </a:r>
            <a:r>
              <a:rPr lang="en-US" sz="2400" dirty="0"/>
              <a:t>. Hamel wanted to speak but couldn’t. </a:t>
            </a:r>
          </a:p>
          <a:p>
            <a:pPr marL="342900" indent="-342900">
              <a:buFont typeface="Arial" panose="020B0604020202020204" pitchFamily="34" charset="0"/>
              <a:buChar char="•"/>
            </a:pPr>
            <a:r>
              <a:rPr lang="en-US" sz="2400" dirty="0"/>
              <a:t>Something chocked him. </a:t>
            </a:r>
          </a:p>
          <a:p>
            <a:pPr marL="342900" indent="-342900">
              <a:buFont typeface="Arial" panose="020B0604020202020204" pitchFamily="34" charset="0"/>
              <a:buChar char="•"/>
            </a:pPr>
            <a:r>
              <a:rPr lang="en-US" sz="2400" dirty="0" smtClean="0"/>
              <a:t>He </a:t>
            </a:r>
            <a:r>
              <a:rPr lang="en-US" sz="2400" dirty="0"/>
              <a:t>took a piece of chalk and wrote on the blackboard as large as he could: ‘Long Live France’ 	</a:t>
            </a:r>
          </a:p>
        </p:txBody>
      </p:sp>
      <p:sp>
        <p:nvSpPr>
          <p:cNvPr id="3" name="Rectangle 2"/>
          <p:cNvSpPr/>
          <p:nvPr/>
        </p:nvSpPr>
        <p:spPr>
          <a:xfrm>
            <a:off x="4633685" y="0"/>
            <a:ext cx="2651688" cy="707886"/>
          </a:xfrm>
          <a:prstGeom prst="rect">
            <a:avLst/>
          </a:prstGeom>
          <a:noFill/>
        </p:spPr>
        <p:txBody>
          <a:bodyPr wrap="none" lIns="91440" tIns="45720" rIns="91440" bIns="45720">
            <a:spAutoFit/>
          </a:bodyPr>
          <a:lstStyle/>
          <a:p>
            <a:pPr algn="ctr"/>
            <a:r>
              <a:rPr lang="en-US" sz="4000" b="1" cap="none" spc="0" dirty="0" smtClean="0">
                <a:ln w="10160">
                  <a:solidFill>
                    <a:schemeClr val="accent5"/>
                  </a:solidFill>
                  <a:prstDash val="solid"/>
                </a:ln>
                <a:solidFill>
                  <a:srgbClr val="00B0F0"/>
                </a:solidFill>
                <a:effectLst>
                  <a:outerShdw blurRad="38100" dist="22860" dir="5400000" algn="tl" rotWithShape="0">
                    <a:srgbClr val="000000">
                      <a:alpha val="30000"/>
                    </a:srgbClr>
                  </a:outerShdw>
                </a:effectLst>
                <a:latin typeface="Baskerville Old Face" panose="02020602080505020303" pitchFamily="18" charset="0"/>
              </a:rPr>
              <a:t>Main Points</a:t>
            </a:r>
            <a:endParaRPr lang="en-US" sz="4000" b="1" cap="none" spc="0" dirty="0">
              <a:ln w="10160">
                <a:solidFill>
                  <a:schemeClr val="accent5"/>
                </a:solidFill>
                <a:prstDash val="solid"/>
              </a:ln>
              <a:solidFill>
                <a:srgbClr val="00B0F0"/>
              </a:solidFill>
              <a:effectLst>
                <a:outerShdw blurRad="38100" dist="22860" dir="5400000" algn="tl" rotWithShape="0">
                  <a:srgbClr val="000000">
                    <a:alpha val="30000"/>
                  </a:srgbClr>
                </a:outerShdw>
              </a:effectLst>
              <a:latin typeface="Baskerville Old Face" panose="02020602080505020303" pitchFamily="18" charset="0"/>
            </a:endParaRPr>
          </a:p>
        </p:txBody>
      </p:sp>
      <p:sp>
        <p:nvSpPr>
          <p:cNvPr id="4" name="Rectangle 3"/>
          <p:cNvSpPr/>
          <p:nvPr/>
        </p:nvSpPr>
        <p:spPr>
          <a:xfrm>
            <a:off x="9687763" y="6334780"/>
            <a:ext cx="2366353" cy="523220"/>
          </a:xfrm>
          <a:prstGeom prst="rect">
            <a:avLst/>
          </a:prstGeom>
          <a:blipFill>
            <a:blip r:embed="rId3"/>
            <a:tile tx="0" ty="0" sx="100000" sy="100000" flip="none" algn="tl"/>
          </a:blipFill>
          <a:ln>
            <a:noFill/>
          </a:ln>
        </p:spPr>
        <p:txBody>
          <a:bodyPr wrap="none" lIns="91440" tIns="45720" rIns="91440" bIns="45720">
            <a:spAutoFit/>
          </a:bodyPr>
          <a:lstStyle/>
          <a:p>
            <a:pPr algn="ctr"/>
            <a:r>
              <a:rPr lang="en-US" sz="2800" b="1" cap="none" spc="50" dirty="0" smtClean="0">
                <a:ln w="0"/>
                <a:solidFill>
                  <a:srgbClr val="FFCC99"/>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sz="2800" b="1" cap="none" spc="50" dirty="0">
              <a:ln w="0"/>
              <a:solidFill>
                <a:srgbClr val="FFCC99"/>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9000592"/>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2000"/>
                                        <p:tgtEl>
                                          <p:spTgt spid="2">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ox(in)">
                                      <p:cBhvr>
                                        <p:cTn id="10" dur="2000"/>
                                        <p:tgtEl>
                                          <p:spTgt spid="2">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ox(in)">
                                      <p:cBhvr>
                                        <p:cTn id="13" dur="2000"/>
                                        <p:tgtEl>
                                          <p:spTgt spid="2">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ox(in)">
                                      <p:cBhvr>
                                        <p:cTn id="16" dur="2000"/>
                                        <p:tgtEl>
                                          <p:spTgt spid="2">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ox(in)">
                                      <p:cBhvr>
                                        <p:cTn id="19" dur="2000"/>
                                        <p:tgtEl>
                                          <p:spTgt spid="2">
                                            <p:txEl>
                                              <p:pRg st="4" end="4"/>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ox(in)">
                                      <p:cBhvr>
                                        <p:cTn id="22" dur="2000"/>
                                        <p:tgtEl>
                                          <p:spTgt spid="2">
                                            <p:txEl>
                                              <p:pRg st="5" end="5"/>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box(in)">
                                      <p:cBhvr>
                                        <p:cTn id="25" dur="2000"/>
                                        <p:tgtEl>
                                          <p:spTgt spid="2">
                                            <p:txEl>
                                              <p:pRg st="6" end="6"/>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box(in)">
                                      <p:cBhvr>
                                        <p:cTn id="28" dur="2000"/>
                                        <p:tgtEl>
                                          <p:spTgt spid="2">
                                            <p:txEl>
                                              <p:pRg st="7" end="7"/>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box(in)">
                                      <p:cBhvr>
                                        <p:cTn id="31" dur="2000"/>
                                        <p:tgtEl>
                                          <p:spTgt spid="2">
                                            <p:txEl>
                                              <p:pRg st="8" end="8"/>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box(in)">
                                      <p:cBhvr>
                                        <p:cTn id="34" dur="2000"/>
                                        <p:tgtEl>
                                          <p:spTgt spid="2">
                                            <p:txEl>
                                              <p:pRg st="9" end="9"/>
                                            </p:txEl>
                                          </p:spTgt>
                                        </p:tgtEl>
                                      </p:cBhvr>
                                    </p:animEffect>
                                  </p:childTnLst>
                                </p:cTn>
                              </p:par>
                              <p:par>
                                <p:cTn id="35" presetID="4" presetClass="entr" presetSubtype="16" fill="hold"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box(in)">
                                      <p:cBhvr>
                                        <p:cTn id="37" dur="2000"/>
                                        <p:tgtEl>
                                          <p:spTgt spid="2">
                                            <p:txEl>
                                              <p:pRg st="10" end="10"/>
                                            </p:txEl>
                                          </p:spTgt>
                                        </p:tgtEl>
                                      </p:cBhvr>
                                    </p:animEffect>
                                  </p:childTnLst>
                                </p:cTn>
                              </p:par>
                              <p:par>
                                <p:cTn id="38" presetID="4" presetClass="entr" presetSubtype="16" fill="hold" nodeType="withEffect">
                                  <p:stCondLst>
                                    <p:cond delay="0"/>
                                  </p:stCondLst>
                                  <p:childTnLst>
                                    <p:set>
                                      <p:cBhvr>
                                        <p:cTn id="39" dur="1" fill="hold">
                                          <p:stCondLst>
                                            <p:cond delay="0"/>
                                          </p:stCondLst>
                                        </p:cTn>
                                        <p:tgtEl>
                                          <p:spTgt spid="2">
                                            <p:txEl>
                                              <p:pRg st="11" end="11"/>
                                            </p:txEl>
                                          </p:spTgt>
                                        </p:tgtEl>
                                        <p:attrNameLst>
                                          <p:attrName>style.visibility</p:attrName>
                                        </p:attrNameLst>
                                      </p:cBhvr>
                                      <p:to>
                                        <p:strVal val="visible"/>
                                      </p:to>
                                    </p:set>
                                    <p:animEffect transition="in" filter="box(in)">
                                      <p:cBhvr>
                                        <p:cTn id="40" dur="2000"/>
                                        <p:tgtEl>
                                          <p:spTgt spid="2">
                                            <p:txEl>
                                              <p:pRg st="11" end="11"/>
                                            </p:txEl>
                                          </p:spTgt>
                                        </p:tgtEl>
                                      </p:cBhvr>
                                    </p:animEffect>
                                  </p:childTnLst>
                                </p:cTn>
                              </p:par>
                              <p:par>
                                <p:cTn id="41" presetID="4" presetClass="entr" presetSubtype="16" fill="hold" nodeType="withEffect">
                                  <p:stCondLst>
                                    <p:cond delay="0"/>
                                  </p:stCondLst>
                                  <p:childTnLst>
                                    <p:set>
                                      <p:cBhvr>
                                        <p:cTn id="42" dur="1" fill="hold">
                                          <p:stCondLst>
                                            <p:cond delay="0"/>
                                          </p:stCondLst>
                                        </p:cTn>
                                        <p:tgtEl>
                                          <p:spTgt spid="2">
                                            <p:txEl>
                                              <p:pRg st="12" end="12"/>
                                            </p:txEl>
                                          </p:spTgt>
                                        </p:tgtEl>
                                        <p:attrNameLst>
                                          <p:attrName>style.visibility</p:attrName>
                                        </p:attrNameLst>
                                      </p:cBhvr>
                                      <p:to>
                                        <p:strVal val="visible"/>
                                      </p:to>
                                    </p:set>
                                    <p:animEffect transition="in" filter="box(in)">
                                      <p:cBhvr>
                                        <p:cTn id="43" dur="20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3111" y="228822"/>
            <a:ext cx="6670416" cy="1200329"/>
          </a:xfrm>
          <a:prstGeom prst="rect">
            <a:avLst/>
          </a:prstGeom>
          <a:noFill/>
        </p:spPr>
        <p:txBody>
          <a:bodyPr wrap="none" lIns="91440" tIns="45720" rIns="91440" bIns="45720">
            <a:spAutoFit/>
          </a:bodyPr>
          <a:lstStyle/>
          <a:p>
            <a:pPr algn="ctr"/>
            <a:r>
              <a:rPr lang="en-US" sz="72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anose="02040502050405020303" pitchFamily="18" charset="0"/>
              </a:rPr>
              <a:t>Read the Text</a:t>
            </a:r>
            <a:endParaRPr lang="en-US" sz="7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anose="02040502050405020303" pitchFamily="18" charset="0"/>
            </a:endParaRPr>
          </a:p>
        </p:txBody>
      </p:sp>
      <p:sp>
        <p:nvSpPr>
          <p:cNvPr id="4" name="Rectangle 3"/>
          <p:cNvSpPr/>
          <p:nvPr/>
        </p:nvSpPr>
        <p:spPr>
          <a:xfrm>
            <a:off x="841205" y="2128799"/>
            <a:ext cx="10509608" cy="523220"/>
          </a:xfrm>
          <a:prstGeom prst="rect">
            <a:avLst/>
          </a:prstGeom>
          <a:noFill/>
        </p:spPr>
        <p:txBody>
          <a:bodyPr wrap="none" lIns="91440" tIns="45720" rIns="91440" bIns="45720">
            <a:spAutoFit/>
          </a:bodyPr>
          <a:lstStyle/>
          <a:p>
            <a:pPr algn="ctr"/>
            <a:r>
              <a:rPr lang="en-US" sz="2800" b="1" cap="none" spc="0" dirty="0" smtClean="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Georgia" panose="02040502050405020303" pitchFamily="18" charset="0"/>
              </a:rPr>
              <a:t>Click </a:t>
            </a:r>
            <a:r>
              <a:rPr lang="en-US" sz="2800" b="1" dirty="0" smtClean="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Georgia" panose="02040502050405020303" pitchFamily="18" charset="0"/>
              </a:rPr>
              <a:t>on this Sound and Listen to the Recorded Reading </a:t>
            </a:r>
            <a:endParaRPr lang="en-US" sz="2800" b="1" cap="none" spc="0"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Georgia" panose="020405020504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351667"/>
            <a:ext cx="3222128" cy="322212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0656" y="3429000"/>
            <a:ext cx="2882324" cy="2934730"/>
          </a:xfrm>
          <a:prstGeom prst="rect">
            <a:avLst/>
          </a:prstGeom>
        </p:spPr>
      </p:pic>
    </p:spTree>
    <p:extLst>
      <p:ext uri="{BB962C8B-B14F-4D97-AF65-F5344CB8AC3E}">
        <p14:creationId xmlns:p14="http://schemas.microsoft.com/office/powerpoint/2010/main" val="1868211697"/>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393999" y="582067"/>
            <a:ext cx="8060726" cy="513986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dirty="0" smtClean="0">
                <a:solidFill>
                  <a:srgbClr val="7030A0"/>
                </a:solidFill>
                <a:latin typeface="Times New Roman" panose="02020603050405020304" pitchFamily="18" charset="0"/>
                <a:cs typeface="Times New Roman" panose="02020603050405020304" pitchFamily="18" charset="0"/>
              </a:rPr>
              <a:t>Theme and Sub- Themes</a:t>
            </a:r>
          </a:p>
          <a:p>
            <a:r>
              <a:rPr lang="en-US" sz="3600" dirty="0" smtClean="0">
                <a:solidFill>
                  <a:srgbClr val="FF0000"/>
                </a:solidFill>
                <a:latin typeface="Times New Roman" panose="02020603050405020304" pitchFamily="18" charset="0"/>
                <a:cs typeface="Times New Roman" panose="02020603050405020304" pitchFamily="18" charset="0"/>
              </a:rPr>
              <a:t>Theme of the Unit</a:t>
            </a:r>
          </a:p>
          <a:p>
            <a:r>
              <a:rPr lang="en-US" sz="3600" dirty="0" smtClean="0">
                <a:latin typeface="Times New Roman" panose="02020603050405020304" pitchFamily="18" charset="0"/>
                <a:cs typeface="Times New Roman" panose="02020603050405020304" pitchFamily="18" charset="0"/>
              </a:rPr>
              <a:t>The Pain that is inflicted on the people of  a territory by its conquerors by taking away the right to study or speak their own language</a:t>
            </a:r>
            <a:endParaRPr lang="en-US" sz="3600" dirty="0" smtClean="0">
              <a:solidFill>
                <a:srgbClr val="FF0000"/>
              </a:solidFill>
              <a:latin typeface="Times New Roman" panose="02020603050405020304" pitchFamily="18" charset="0"/>
              <a:cs typeface="Times New Roman" panose="02020603050405020304" pitchFamily="18" charset="0"/>
            </a:endParaRPr>
          </a:p>
          <a:p>
            <a:r>
              <a:rPr lang="en-US" sz="3600" dirty="0" smtClean="0">
                <a:solidFill>
                  <a:srgbClr val="FF0000"/>
                </a:solidFill>
                <a:latin typeface="Times New Roman" panose="02020603050405020304" pitchFamily="18" charset="0"/>
                <a:cs typeface="Times New Roman" panose="02020603050405020304" pitchFamily="18" charset="0"/>
              </a:rPr>
              <a:t>Sub- Theme</a:t>
            </a:r>
          </a:p>
          <a:p>
            <a:r>
              <a:rPr lang="en-US" sz="3600" dirty="0" smtClean="0">
                <a:latin typeface="Times New Roman" panose="02020603050405020304" pitchFamily="18" charset="0"/>
                <a:cs typeface="Times New Roman" panose="02020603050405020304" pitchFamily="18" charset="0"/>
              </a:rPr>
              <a:t> Student and teacher attitudes to learning and teaching</a:t>
            </a:r>
          </a:p>
        </p:txBody>
      </p:sp>
    </p:spTree>
    <p:extLst>
      <p:ext uri="{BB962C8B-B14F-4D97-AF65-F5344CB8AC3E}">
        <p14:creationId xmlns:p14="http://schemas.microsoft.com/office/powerpoint/2010/main" val="590257473"/>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671758" y="56272"/>
            <a:ext cx="2366353" cy="523220"/>
          </a:xfrm>
          <a:prstGeom prst="rect">
            <a:avLst/>
          </a:prstGeom>
          <a:solidFill>
            <a:srgbClr val="FFFFFF"/>
          </a:solidFill>
          <a:ln>
            <a:noFill/>
          </a:ln>
        </p:spPr>
        <p:txBody>
          <a:bodyPr wrap="none" lIns="91440" tIns="45720" rIns="91440" bIns="45720">
            <a:spAutoFit/>
          </a:bodyPr>
          <a:lstStyle/>
          <a:p>
            <a:pPr algn="ctr"/>
            <a:r>
              <a:rPr lang="en-US" sz="2800" b="1" cap="none" spc="50" dirty="0" smtClean="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sz="2800" b="1" cap="none" spc="50" dirty="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
        <p:nvSpPr>
          <p:cNvPr id="5" name="Rectangle 4"/>
          <p:cNvSpPr/>
          <p:nvPr/>
        </p:nvSpPr>
        <p:spPr>
          <a:xfrm>
            <a:off x="654475" y="464429"/>
            <a:ext cx="11036492" cy="4667688"/>
          </a:xfrm>
          <a:prstGeom prst="rect">
            <a:avLst/>
          </a:prstGeom>
        </p:spPr>
        <p:txBody>
          <a:bodyPr wrap="square">
            <a:spAutoFit/>
          </a:bodyPr>
          <a:lstStyle/>
          <a:p>
            <a:pPr>
              <a:lnSpc>
                <a:spcPct val="107000"/>
              </a:lnSpc>
            </a:pPr>
            <a:r>
              <a:rPr lang="en-US" sz="28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Notice these expressions in the text. Infer their meanings from the context.</a:t>
            </a: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2400" b="1" i="1" dirty="0" smtClean="0">
                <a:latin typeface="Times New Roman" panose="02020603050405020304" pitchFamily="18" charset="0"/>
                <a:ea typeface="Times New Roman" panose="02020603050405020304" pitchFamily="18" charset="0"/>
                <a:cs typeface="Times New Roman" panose="02020603050405020304" pitchFamily="18" charset="0"/>
              </a:rPr>
              <a:t>in </a:t>
            </a: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great dread of </a:t>
            </a:r>
            <a:r>
              <a:rPr lang="en-US" sz="24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fearful in anticipation of something</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counted on</a:t>
            </a:r>
            <a:r>
              <a:rPr lang="en-US" sz="2400" i="1"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to rely or trust on somebody/something</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thumbed at the edges</a:t>
            </a:r>
            <a:r>
              <a:rPr lang="en-US" sz="2400" i="1" dirty="0">
                <a:latin typeface="Times New Roman" panose="02020603050405020304" pitchFamily="18" charset="0"/>
                <a:ea typeface="Times New Roman" panose="02020603050405020304" pitchFamily="18" charset="0"/>
                <a:cs typeface="Times New Roman" panose="02020603050405020304" pitchFamily="18" charset="0"/>
              </a:rPr>
              <a:t> - “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worn or soiled edges caused by frequent handling</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in unison</a:t>
            </a:r>
            <a:r>
              <a:rPr lang="en-US" sz="2400" i="1"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something happening or being done at the same time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a great bustle</a:t>
            </a:r>
            <a:r>
              <a:rPr lang="en-US" sz="2400" i="1"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an excited (and often noisy) activity or a rapid, active commotion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reproach ourselves with</a:t>
            </a:r>
            <a:r>
              <a:rPr lang="en-US" sz="2400" i="1" dirty="0">
                <a:latin typeface="Times New Roman" panose="02020603050405020304" pitchFamily="18" charset="0"/>
                <a:ea typeface="Times New Roman" panose="02020603050405020304" pitchFamily="18" charset="0"/>
                <a:cs typeface="Times New Roman" panose="02020603050405020304" pitchFamily="18" charset="0"/>
              </a:rPr>
              <a:t> - “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to express disapproval, criticism, or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disappointment</a:t>
            </a:r>
          </a:p>
          <a:p>
            <a:pPr marR="0" lvl="0">
              <a:lnSpc>
                <a:spcPct val="107000"/>
              </a:lnSpc>
              <a:spcBef>
                <a:spcPts val="0"/>
              </a:spcBef>
              <a:spcAft>
                <a:spcPts val="0"/>
              </a:spcAft>
              <a:buSzPts val="1000"/>
              <a:tabLst>
                <a:tab pos="457200" algn="l"/>
              </a:tabLst>
            </a:pPr>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sz="2400" b="1"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Assignment: Use these above expressions in your </a:t>
            </a:r>
            <a:r>
              <a:rPr lang="en-US" sz="2400" b="1"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own sentences.</a:t>
            </a:r>
            <a:endPar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990602"/>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098"/>
            <a:ext cx="12192000" cy="5447645"/>
          </a:xfrm>
          <a:prstGeom prst="rect">
            <a:avLst/>
          </a:prstGeom>
        </p:spPr>
        <p:txBody>
          <a:bodyPr wrap="square">
            <a:spAutoFit/>
          </a:bodyPr>
          <a:lstStyle/>
          <a:p>
            <a:r>
              <a:rPr lang="en-US" sz="1600" b="1" dirty="0" smtClean="0">
                <a:solidFill>
                  <a:srgbClr val="FF0000"/>
                </a:solidFill>
                <a:latin typeface="Cambria" panose="02040503050406030204" pitchFamily="18" charset="0"/>
              </a:rPr>
              <a:t>Talking About The Text</a:t>
            </a:r>
          </a:p>
          <a:p>
            <a:r>
              <a:rPr lang="en-US" sz="1600" b="1" dirty="0" smtClean="0">
                <a:solidFill>
                  <a:srgbClr val="CC0099"/>
                </a:solidFill>
                <a:latin typeface="Cambria" panose="02040503050406030204" pitchFamily="18" charset="0"/>
              </a:rPr>
              <a:t>Question </a:t>
            </a:r>
            <a:r>
              <a:rPr lang="en-US" sz="1600" b="1" dirty="0">
                <a:solidFill>
                  <a:srgbClr val="CC0099"/>
                </a:solidFill>
                <a:latin typeface="Cambria" panose="02040503050406030204" pitchFamily="18" charset="0"/>
              </a:rPr>
              <a:t>1: When a people are enslaved, as long as they hold fast to their language it is as if they had the key to their prison. Can you think of examples in history where a conquered people had their language taken away from them or had a language imposed on them?</a:t>
            </a:r>
            <a:endParaRPr lang="en-US" sz="1600" dirty="0">
              <a:solidFill>
                <a:srgbClr val="CC0099"/>
              </a:solidFill>
              <a:latin typeface="Cambria" panose="02040503050406030204" pitchFamily="18" charset="0"/>
            </a:endParaRPr>
          </a:p>
          <a:p>
            <a:r>
              <a:rPr lang="en-US" sz="1600" b="1" dirty="0">
                <a:latin typeface="Cambria" panose="02040503050406030204" pitchFamily="18" charset="0"/>
              </a:rPr>
              <a:t>Answer: </a:t>
            </a:r>
            <a:r>
              <a:rPr lang="en-US" sz="1600" dirty="0">
                <a:latin typeface="Cambria" panose="02040503050406030204" pitchFamily="18" charset="0"/>
              </a:rPr>
              <a:t>Some examples of the native language taken away from its people and/or imposition of the language of the conqueror are</a:t>
            </a:r>
            <a:r>
              <a:rPr lang="en-US" sz="1600" dirty="0" smtClean="0">
                <a:latin typeface="Cambria" panose="02040503050406030204" pitchFamily="18" charset="0"/>
              </a:rPr>
              <a:t>: </a:t>
            </a:r>
          </a:p>
          <a:p>
            <a:pPr marL="342900" indent="-342900">
              <a:buAutoNum type="alphaLcParenBoth"/>
            </a:pPr>
            <a:r>
              <a:rPr lang="en-US" sz="1600" dirty="0" smtClean="0">
                <a:latin typeface="Cambria" panose="02040503050406030204" pitchFamily="18" charset="0"/>
              </a:rPr>
              <a:t>Portuguese </a:t>
            </a:r>
            <a:r>
              <a:rPr lang="en-US" sz="1600" dirty="0">
                <a:latin typeface="Cambria" panose="02040503050406030204" pitchFamily="18" charset="0"/>
              </a:rPr>
              <a:t>becoming the lingua franca of Angola. </a:t>
            </a:r>
            <a:endParaRPr lang="en-US" sz="1600" dirty="0" smtClean="0">
              <a:latin typeface="Cambria" panose="02040503050406030204" pitchFamily="18" charset="0"/>
            </a:endParaRPr>
          </a:p>
          <a:p>
            <a:r>
              <a:rPr lang="en-US" sz="1600" dirty="0" smtClean="0">
                <a:latin typeface="Cambria" panose="02040503050406030204" pitchFamily="18" charset="0"/>
              </a:rPr>
              <a:t>(</a:t>
            </a:r>
            <a:r>
              <a:rPr lang="en-US" sz="1600" dirty="0">
                <a:latin typeface="Cambria" panose="02040503050406030204" pitchFamily="18" charset="0"/>
              </a:rPr>
              <a:t>b) English imposed on the various Celtic peoples. </a:t>
            </a:r>
            <a:endParaRPr lang="en-US" sz="1600" dirty="0" smtClean="0">
              <a:latin typeface="Cambria" panose="02040503050406030204" pitchFamily="18" charset="0"/>
            </a:endParaRPr>
          </a:p>
          <a:p>
            <a:r>
              <a:rPr lang="en-US" sz="1600" dirty="0" smtClean="0">
                <a:latin typeface="Cambria" panose="02040503050406030204" pitchFamily="18" charset="0"/>
              </a:rPr>
              <a:t>(</a:t>
            </a:r>
            <a:r>
              <a:rPr lang="en-US" sz="1600" dirty="0">
                <a:latin typeface="Cambria" panose="02040503050406030204" pitchFamily="18" charset="0"/>
              </a:rPr>
              <a:t>c) Spanish imposed on the Basques and the Catalans. </a:t>
            </a:r>
            <a:endParaRPr lang="en-US" sz="1600" dirty="0" smtClean="0">
              <a:latin typeface="Cambria" panose="02040503050406030204" pitchFamily="18" charset="0"/>
            </a:endParaRPr>
          </a:p>
          <a:p>
            <a:r>
              <a:rPr lang="en-US" sz="1600" dirty="0" smtClean="0">
                <a:latin typeface="Cambria" panose="02040503050406030204" pitchFamily="18" charset="0"/>
              </a:rPr>
              <a:t>(</a:t>
            </a:r>
            <a:r>
              <a:rPr lang="en-US" sz="1600" dirty="0">
                <a:latin typeface="Cambria" panose="02040503050406030204" pitchFamily="18" charset="0"/>
              </a:rPr>
              <a:t>d) Turkish imposed on the Kurds</a:t>
            </a:r>
            <a:r>
              <a:rPr lang="en-US" sz="1600" dirty="0" smtClean="0">
                <a:latin typeface="Cambria" panose="02040503050406030204" pitchFamily="18" charset="0"/>
              </a:rPr>
              <a:t>.</a:t>
            </a:r>
          </a:p>
          <a:p>
            <a:r>
              <a:rPr lang="en-US" sz="2000" dirty="0" smtClean="0">
                <a:solidFill>
                  <a:srgbClr val="00B050"/>
                </a:solidFill>
                <a:latin typeface="Cambria" panose="02040503050406030204" pitchFamily="18" charset="0"/>
              </a:rPr>
              <a:t>Add More Examples of Your Own</a:t>
            </a:r>
          </a:p>
          <a:p>
            <a:r>
              <a:rPr lang="en-US" sz="1600" b="1" dirty="0" smtClean="0">
                <a:solidFill>
                  <a:srgbClr val="CC0099"/>
                </a:solidFill>
                <a:latin typeface="Cambria" panose="02040503050406030204" pitchFamily="18" charset="0"/>
              </a:rPr>
              <a:t>Question </a:t>
            </a:r>
            <a:r>
              <a:rPr lang="en-US" sz="1600" b="1" dirty="0">
                <a:solidFill>
                  <a:srgbClr val="CC0099"/>
                </a:solidFill>
                <a:latin typeface="Cambria" panose="02040503050406030204" pitchFamily="18" charset="0"/>
              </a:rPr>
              <a:t>2: What happens to a linguistic minority in a state? How do you think they can keep their language alive? For example:</a:t>
            </a:r>
            <a:endParaRPr lang="en-US" sz="1600" dirty="0">
              <a:solidFill>
                <a:srgbClr val="CC0099"/>
              </a:solidFill>
              <a:latin typeface="Cambria" panose="02040503050406030204" pitchFamily="18" charset="0"/>
            </a:endParaRPr>
          </a:p>
          <a:p>
            <a:r>
              <a:rPr lang="en-US" sz="1600" dirty="0">
                <a:solidFill>
                  <a:srgbClr val="CC0099"/>
                </a:solidFill>
                <a:latin typeface="Cambria" panose="02040503050406030204" pitchFamily="18" charset="0"/>
              </a:rPr>
              <a:t>Punjabis in Bangalore, </a:t>
            </a:r>
            <a:r>
              <a:rPr lang="en-US" sz="1600" dirty="0" err="1">
                <a:solidFill>
                  <a:srgbClr val="CC0099"/>
                </a:solidFill>
                <a:latin typeface="Cambria" panose="02040503050406030204" pitchFamily="18" charset="0"/>
              </a:rPr>
              <a:t>Tamilians</a:t>
            </a:r>
            <a:r>
              <a:rPr lang="en-US" sz="1600" dirty="0">
                <a:solidFill>
                  <a:srgbClr val="CC0099"/>
                </a:solidFill>
                <a:latin typeface="Cambria" panose="02040503050406030204" pitchFamily="18" charset="0"/>
              </a:rPr>
              <a:t> in Mumbai, </a:t>
            </a:r>
            <a:r>
              <a:rPr lang="en-US" sz="1600" dirty="0" err="1">
                <a:solidFill>
                  <a:srgbClr val="CC0099"/>
                </a:solidFill>
                <a:latin typeface="Cambria" panose="02040503050406030204" pitchFamily="18" charset="0"/>
              </a:rPr>
              <a:t>Kannadigas</a:t>
            </a:r>
            <a:r>
              <a:rPr lang="en-US" sz="1600" dirty="0">
                <a:solidFill>
                  <a:srgbClr val="CC0099"/>
                </a:solidFill>
                <a:latin typeface="Cambria" panose="02040503050406030204" pitchFamily="18" charset="0"/>
              </a:rPr>
              <a:t> in Delhi, </a:t>
            </a:r>
            <a:r>
              <a:rPr lang="en-US" sz="1600" dirty="0" err="1">
                <a:solidFill>
                  <a:srgbClr val="CC0099"/>
                </a:solidFill>
                <a:latin typeface="Cambria" panose="02040503050406030204" pitchFamily="18" charset="0"/>
              </a:rPr>
              <a:t>Gujaratis</a:t>
            </a:r>
            <a:r>
              <a:rPr lang="en-US" sz="1600" dirty="0">
                <a:solidFill>
                  <a:srgbClr val="CC0099"/>
                </a:solidFill>
                <a:latin typeface="Cambria" panose="02040503050406030204" pitchFamily="18" charset="0"/>
              </a:rPr>
              <a:t> in </a:t>
            </a:r>
            <a:r>
              <a:rPr lang="en-US" sz="1600" dirty="0" smtClean="0">
                <a:solidFill>
                  <a:srgbClr val="CC0099"/>
                </a:solidFill>
                <a:latin typeface="Cambria" panose="02040503050406030204" pitchFamily="18" charset="0"/>
              </a:rPr>
              <a:t>Kolkata</a:t>
            </a:r>
          </a:p>
          <a:p>
            <a:r>
              <a:rPr lang="en-US" sz="2000" dirty="0" smtClean="0">
                <a:solidFill>
                  <a:srgbClr val="00B050"/>
                </a:solidFill>
                <a:latin typeface="Cambria" panose="02040503050406030204" pitchFamily="18" charset="0"/>
              </a:rPr>
              <a:t> Open Ended Question</a:t>
            </a:r>
            <a:endParaRPr lang="en-US" sz="2000" dirty="0">
              <a:solidFill>
                <a:srgbClr val="00B050"/>
              </a:solidFill>
              <a:latin typeface="Cambria" panose="02040503050406030204" pitchFamily="18" charset="0"/>
            </a:endParaRPr>
          </a:p>
          <a:p>
            <a:r>
              <a:rPr lang="en-US" sz="1600" b="1" dirty="0">
                <a:solidFill>
                  <a:srgbClr val="CC0099"/>
                </a:solidFill>
                <a:latin typeface="Cambria" panose="02040503050406030204" pitchFamily="18" charset="0"/>
              </a:rPr>
              <a:t>Question 3:Is it possible to carry pride in one’s language too far? </a:t>
            </a:r>
            <a:r>
              <a:rPr lang="en-US" sz="1600" b="1" dirty="0" smtClean="0">
                <a:solidFill>
                  <a:srgbClr val="CC0099"/>
                </a:solidFill>
                <a:latin typeface="Cambria" panose="02040503050406030204" pitchFamily="18" charset="0"/>
              </a:rPr>
              <a:t>Do you know what ‘linguistic </a:t>
            </a:r>
            <a:r>
              <a:rPr lang="en-US" sz="1600" b="1" dirty="0" err="1" smtClean="0">
                <a:solidFill>
                  <a:srgbClr val="CC0099"/>
                </a:solidFill>
                <a:latin typeface="Cambria" panose="02040503050406030204" pitchFamily="18" charset="0"/>
              </a:rPr>
              <a:t>chauvinism’means</a:t>
            </a:r>
            <a:r>
              <a:rPr lang="en-US" sz="1600" b="1" dirty="0" smtClean="0">
                <a:solidFill>
                  <a:srgbClr val="CC0099"/>
                </a:solidFill>
                <a:latin typeface="Cambria" panose="02040503050406030204" pitchFamily="18" charset="0"/>
              </a:rPr>
              <a:t>?</a:t>
            </a:r>
            <a:endParaRPr lang="en-US" sz="1600" dirty="0" smtClean="0">
              <a:solidFill>
                <a:srgbClr val="CC0099"/>
              </a:solidFill>
              <a:latin typeface="Cambria" panose="02040503050406030204" pitchFamily="18" charset="0"/>
            </a:endParaRPr>
          </a:p>
          <a:p>
            <a:r>
              <a:rPr lang="en-US" sz="1600" b="1" dirty="0" smtClean="0">
                <a:solidFill>
                  <a:srgbClr val="CC0099"/>
                </a:solidFill>
                <a:latin typeface="Cambria" panose="02040503050406030204" pitchFamily="18" charset="0"/>
              </a:rPr>
              <a:t>Answer: </a:t>
            </a:r>
            <a:r>
              <a:rPr lang="en-US" sz="1600" dirty="0" smtClean="0">
                <a:latin typeface="Cambria" panose="02040503050406030204" pitchFamily="18" charset="0"/>
              </a:rPr>
              <a:t>Yes, it is possible to carry pride in one’s language too far if one is fond of one’ s own language at the cost of others. Indifference towards other languages is not healthy for any democracy like India.</a:t>
            </a:r>
          </a:p>
          <a:p>
            <a:r>
              <a:rPr lang="en-US" sz="1600" dirty="0" smtClean="0">
                <a:latin typeface="Cambria" panose="02040503050406030204" pitchFamily="18" charset="0"/>
              </a:rPr>
              <a:t>When the sense of belonging to one’s own language crosses the thin line between pride and proud it becomes linguistic chauvinism. If people feel good about their languages and traditions, they must have tolerance for other languages too. Everybody has the right to follow the religion as well as speak the language as per his/her desire. In fact, it is disparaging to distort the names of communities, for example, Bongs for Bengalis, </a:t>
            </a:r>
            <a:r>
              <a:rPr lang="en-US" sz="1600" dirty="0" err="1" smtClean="0">
                <a:latin typeface="Cambria" panose="02040503050406030204" pitchFamily="18" charset="0"/>
              </a:rPr>
              <a:t>Gujju</a:t>
            </a:r>
            <a:r>
              <a:rPr lang="en-US" sz="1600" dirty="0" smtClean="0">
                <a:latin typeface="Cambria" panose="02040503050406030204" pitchFamily="18" charset="0"/>
              </a:rPr>
              <a:t> for </a:t>
            </a:r>
            <a:r>
              <a:rPr lang="en-US" sz="1600" dirty="0" err="1" smtClean="0">
                <a:latin typeface="Cambria" panose="02040503050406030204" pitchFamily="18" charset="0"/>
              </a:rPr>
              <a:t>Gujratis</a:t>
            </a:r>
            <a:r>
              <a:rPr lang="en-US" sz="1600" dirty="0" smtClean="0">
                <a:latin typeface="Cambria" panose="02040503050406030204" pitchFamily="18" charset="0"/>
              </a:rPr>
              <a:t>, etc.(</a:t>
            </a:r>
            <a:r>
              <a:rPr lang="en-US" sz="1600" i="1" dirty="0" smtClean="0">
                <a:latin typeface="Cambria" panose="02040503050406030204" pitchFamily="18" charset="0"/>
              </a:rPr>
              <a:t>This question is to be answered on the basis of students’ own understanding and experience. However, a model answer has been provided for students’ reference)</a:t>
            </a:r>
            <a:endParaRPr lang="en-US" sz="1600" dirty="0">
              <a:latin typeface="Cambria" panose="02040503050406030204" pitchFamily="18" charset="0"/>
            </a:endParaRPr>
          </a:p>
        </p:txBody>
      </p:sp>
      <p:sp>
        <p:nvSpPr>
          <p:cNvPr id="3" name="Rectangle 2"/>
          <p:cNvSpPr/>
          <p:nvPr/>
        </p:nvSpPr>
        <p:spPr>
          <a:xfrm>
            <a:off x="10208299" y="0"/>
            <a:ext cx="1614545" cy="369332"/>
          </a:xfrm>
          <a:prstGeom prst="rect">
            <a:avLst/>
          </a:prstGeom>
          <a:solidFill>
            <a:srgbClr val="FFFFFF"/>
          </a:solidFill>
          <a:ln>
            <a:noFill/>
          </a:ln>
        </p:spPr>
        <p:txBody>
          <a:bodyPr wrap="none" lIns="91440" tIns="45720" rIns="91440" bIns="45720">
            <a:spAutoFit/>
          </a:bodyPr>
          <a:lstStyle/>
          <a:p>
            <a:pPr algn="ctr"/>
            <a:r>
              <a:rPr lang="en-US" b="1" cap="none" spc="50" dirty="0" smtClean="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b="1" cap="none" spc="50" dirty="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7535747"/>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281" y="40944"/>
            <a:ext cx="12043719" cy="6555641"/>
          </a:xfrm>
          <a:prstGeom prst="rect">
            <a:avLst/>
          </a:prstGeom>
        </p:spPr>
        <p:txBody>
          <a:bodyPr wrap="square">
            <a:spAutoFit/>
          </a:bodyPr>
          <a:lstStyle/>
          <a:p>
            <a:r>
              <a:rPr lang="en-US" sz="2800" b="1" dirty="0">
                <a:solidFill>
                  <a:srgbClr val="00B050"/>
                </a:solidFill>
              </a:rPr>
              <a:t>Question 1</a:t>
            </a:r>
            <a:r>
              <a:rPr lang="en-US" sz="2800" b="1" dirty="0" smtClean="0">
                <a:solidFill>
                  <a:srgbClr val="00B050"/>
                </a:solidFill>
              </a:rPr>
              <a:t>:</a:t>
            </a:r>
          </a:p>
          <a:p>
            <a:r>
              <a:rPr lang="en-US" sz="2800" b="1" dirty="0" smtClean="0">
                <a:solidFill>
                  <a:srgbClr val="00B050"/>
                </a:solidFill>
              </a:rPr>
              <a:t>English </a:t>
            </a:r>
            <a:r>
              <a:rPr lang="en-US" sz="2800" b="1" dirty="0">
                <a:solidFill>
                  <a:srgbClr val="00B050"/>
                </a:solidFill>
              </a:rPr>
              <a:t>is a language that contains words from many other languages. This inclusiveness is one of the reasons it is now a world language, for example:</a:t>
            </a:r>
            <a:endParaRPr lang="en-US" sz="2800" dirty="0">
              <a:solidFill>
                <a:srgbClr val="00B050"/>
              </a:solidFill>
            </a:endParaRPr>
          </a:p>
          <a:p>
            <a:r>
              <a:rPr lang="en-US" sz="2800" dirty="0"/>
              <a:t>petite – French, </a:t>
            </a:r>
            <a:r>
              <a:rPr lang="en-US" sz="2800" dirty="0" smtClean="0"/>
              <a:t>		kindergarten </a:t>
            </a:r>
            <a:r>
              <a:rPr lang="en-US" sz="2800" dirty="0"/>
              <a:t>– German, </a:t>
            </a:r>
            <a:endParaRPr lang="en-US" sz="2800" dirty="0" smtClean="0"/>
          </a:p>
          <a:p>
            <a:r>
              <a:rPr lang="en-US" sz="2800" dirty="0" smtClean="0"/>
              <a:t>capital </a:t>
            </a:r>
            <a:r>
              <a:rPr lang="en-US" sz="2800" dirty="0"/>
              <a:t>– Latin </a:t>
            </a:r>
            <a:r>
              <a:rPr lang="en-US" sz="2800" dirty="0" smtClean="0"/>
              <a:t>		democracy </a:t>
            </a:r>
            <a:r>
              <a:rPr lang="en-US" sz="2800" dirty="0"/>
              <a:t>– Greek , </a:t>
            </a:r>
            <a:endParaRPr lang="en-US" sz="2800" dirty="0" smtClean="0"/>
          </a:p>
          <a:p>
            <a:r>
              <a:rPr lang="en-US" sz="2800" dirty="0" smtClean="0"/>
              <a:t>bazaar – Hindi</a:t>
            </a:r>
          </a:p>
          <a:p>
            <a:endParaRPr lang="en-US" sz="2800" dirty="0" smtClean="0"/>
          </a:p>
          <a:p>
            <a:r>
              <a:rPr lang="en-US" sz="2800" dirty="0" smtClean="0"/>
              <a:t>Take Help of a good dictionary, software/ app of Dictionary</a:t>
            </a:r>
          </a:p>
          <a:p>
            <a:endParaRPr lang="en-US" sz="2800" dirty="0"/>
          </a:p>
          <a:p>
            <a:r>
              <a:rPr lang="en-US" sz="2800" b="1" dirty="0">
                <a:solidFill>
                  <a:srgbClr val="00B050"/>
                </a:solidFill>
              </a:rPr>
              <a:t>Find out the origin of the following words</a:t>
            </a:r>
            <a:r>
              <a:rPr lang="en-US" sz="2800" b="1" dirty="0" smtClean="0">
                <a:solidFill>
                  <a:srgbClr val="00B050"/>
                </a:solidFill>
              </a:rPr>
              <a:t>. </a:t>
            </a:r>
            <a:r>
              <a:rPr lang="en-US" sz="2800" dirty="0" smtClean="0"/>
              <a:t>Tycoon</a:t>
            </a:r>
            <a:r>
              <a:rPr lang="en-US" sz="2800" dirty="0"/>
              <a:t>, tulip, logo, bandicoot, barbecue, veranda, robot, zero, ski, </a:t>
            </a:r>
            <a:r>
              <a:rPr lang="en-US" sz="2800" dirty="0" smtClean="0"/>
              <a:t>trek</a:t>
            </a:r>
          </a:p>
          <a:p>
            <a:endParaRPr lang="en-US" sz="2800" dirty="0"/>
          </a:p>
          <a:p>
            <a:r>
              <a:rPr lang="en-US" sz="2800" b="1" dirty="0" smtClean="0">
                <a:solidFill>
                  <a:srgbClr val="00B050"/>
                </a:solidFill>
              </a:rPr>
              <a:t>( </a:t>
            </a:r>
            <a:r>
              <a:rPr lang="en-US" sz="2800" b="1" dirty="0">
                <a:solidFill>
                  <a:srgbClr val="00B050"/>
                </a:solidFill>
              </a:rPr>
              <a:t>Dictionary and Mobile </a:t>
            </a:r>
            <a:r>
              <a:rPr lang="en-US" sz="2800" b="1" dirty="0" smtClean="0">
                <a:solidFill>
                  <a:srgbClr val="00B050"/>
                </a:solidFill>
              </a:rPr>
              <a:t>Work- Add Another 20 Words and their Origin excluding above)</a:t>
            </a:r>
            <a:endParaRPr lang="en-US" sz="2800" b="1" dirty="0">
              <a:solidFill>
                <a:srgbClr val="00B050"/>
              </a:solidFill>
            </a:endParaRPr>
          </a:p>
          <a:p>
            <a:endParaRPr lang="en-US" sz="2800" dirty="0"/>
          </a:p>
        </p:txBody>
      </p:sp>
      <p:sp>
        <p:nvSpPr>
          <p:cNvPr id="3" name="Rectangle 2"/>
          <p:cNvSpPr/>
          <p:nvPr/>
        </p:nvSpPr>
        <p:spPr>
          <a:xfrm>
            <a:off x="9821639" y="6105380"/>
            <a:ext cx="2066591" cy="461665"/>
          </a:xfrm>
          <a:prstGeom prst="rect">
            <a:avLst/>
          </a:prstGeom>
          <a:solidFill>
            <a:srgbClr val="FFFFFF"/>
          </a:solidFill>
          <a:ln>
            <a:noFill/>
          </a:ln>
        </p:spPr>
        <p:txBody>
          <a:bodyPr wrap="none" lIns="91440" tIns="45720" rIns="91440" bIns="45720">
            <a:spAutoFit/>
          </a:bodyPr>
          <a:lstStyle/>
          <a:p>
            <a:pPr algn="ctr"/>
            <a:r>
              <a:rPr lang="en-US" sz="2400" b="1" cap="none" spc="50" dirty="0" smtClean="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sz="2400" b="1" cap="none" spc="50" dirty="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4348267"/>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84996597"/>
              </p:ext>
            </p:extLst>
          </p:nvPr>
        </p:nvGraphicFramePr>
        <p:xfrm>
          <a:off x="803189" y="3422823"/>
          <a:ext cx="9094573" cy="2867780"/>
        </p:xfrm>
        <a:graphic>
          <a:graphicData uri="http://schemas.openxmlformats.org/drawingml/2006/table">
            <a:tbl>
              <a:tblPr firstRow="1" firstCol="1" bandRow="1">
                <a:tableStyleId>{5C22544A-7EE6-4342-B048-85BDC9FD1C3A}</a:tableStyleId>
              </a:tblPr>
              <a:tblGrid>
                <a:gridCol w="4507859"/>
                <a:gridCol w="4586714"/>
              </a:tblGrid>
              <a:tr h="205384">
                <a:tc>
                  <a:txBody>
                    <a:bodyPr/>
                    <a:lstStyle/>
                    <a:p>
                      <a:pPr marL="0" marR="0" algn="ctr">
                        <a:lnSpc>
                          <a:spcPct val="107000"/>
                        </a:lnSpc>
                        <a:spcBef>
                          <a:spcPts val="0"/>
                        </a:spcBef>
                        <a:spcAft>
                          <a:spcPts val="0"/>
                        </a:spcAft>
                      </a:pPr>
                      <a:r>
                        <a:rPr lang="en-US" sz="1200" dirty="0">
                          <a:effectLst/>
                        </a:rPr>
                        <a:t>Sentences in past perfect form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200">
                          <a:effectLst/>
                        </a:rPr>
                        <a:t>Reason/ Explanation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616152">
                <a:tc>
                  <a:txBody>
                    <a:bodyPr/>
                    <a:lstStyle/>
                    <a:p>
                      <a:pPr marL="0" marR="0">
                        <a:lnSpc>
                          <a:spcPct val="107000"/>
                        </a:lnSpc>
                        <a:spcBef>
                          <a:spcPts val="0"/>
                        </a:spcBef>
                        <a:spcAft>
                          <a:spcPts val="0"/>
                        </a:spcAft>
                      </a:pPr>
                      <a:r>
                        <a:rPr lang="en-US" sz="1200">
                          <a:effectLst/>
                        </a:rPr>
                        <a:t>I had counted on the commotion to get to my desk without being seen; but, of course, that day everything had to be as quiet as Sunday morning.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608556">
                <a:tc>
                  <a:txBody>
                    <a:bodyPr/>
                    <a:lstStyle/>
                    <a:p>
                      <a:pPr marL="0" marR="0">
                        <a:lnSpc>
                          <a:spcPct val="107000"/>
                        </a:lnSpc>
                        <a:spcBef>
                          <a:spcPts val="0"/>
                        </a:spcBef>
                        <a:spcAft>
                          <a:spcPts val="0"/>
                        </a:spcAft>
                      </a:pPr>
                      <a:r>
                        <a:rPr lang="en-US" sz="1200" dirty="0">
                          <a:effectLst/>
                        </a:rPr>
                        <a:t>Not till then, when I had got a little over my fright, did I see that our teacher had on his beautiful green coat </a:t>
                      </a:r>
                      <a:r>
                        <a:rPr lang="en-US" sz="1200" dirty="0" smtClean="0">
                          <a:effectLst/>
                        </a:rPr>
                        <a:t>on </a:t>
                      </a:r>
                      <a:r>
                        <a:rPr lang="en-US" sz="1200" dirty="0">
                          <a:effectLst/>
                        </a:rPr>
                        <a:t>prize days.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616152">
                <a:tc>
                  <a:txBody>
                    <a:bodyPr/>
                    <a:lstStyle/>
                    <a:p>
                      <a:pPr marL="0" marR="0">
                        <a:lnSpc>
                          <a:spcPct val="107000"/>
                        </a:lnSpc>
                        <a:spcBef>
                          <a:spcPts val="0"/>
                        </a:spcBef>
                        <a:spcAft>
                          <a:spcPts val="0"/>
                        </a:spcAft>
                      </a:pPr>
                      <a:r>
                        <a:rPr lang="en-US" sz="1200" dirty="0" smtClean="0">
                          <a:effectLst/>
                        </a:rPr>
                        <a:t>Hauser </a:t>
                      </a:r>
                      <a:r>
                        <a:rPr lang="en-US" sz="1200" dirty="0">
                          <a:effectLst/>
                        </a:rPr>
                        <a:t>had brought an old primer, thumbed at the edge, and he held it open on his knees with his great spectacles lying across the pages.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410768">
                <a:tc>
                  <a:txBody>
                    <a:bodyPr/>
                    <a:lstStyle/>
                    <a:p>
                      <a:pPr marL="0" marR="0">
                        <a:lnSpc>
                          <a:spcPct val="107000"/>
                        </a:lnSpc>
                        <a:spcBef>
                          <a:spcPts val="0"/>
                        </a:spcBef>
                        <a:spcAft>
                          <a:spcPts val="0"/>
                        </a:spcAft>
                      </a:pPr>
                      <a:r>
                        <a:rPr lang="en-US" sz="1200">
                          <a:effectLst/>
                        </a:rPr>
                        <a:t>It was because they were sorry, too, that they had not gone to school more.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410768">
                <a:tc>
                  <a:txBody>
                    <a:bodyPr/>
                    <a:lstStyle/>
                    <a:p>
                      <a:pPr marL="0" marR="0">
                        <a:lnSpc>
                          <a:spcPct val="107000"/>
                        </a:lnSpc>
                        <a:spcBef>
                          <a:spcPts val="0"/>
                        </a:spcBef>
                        <a:spcAft>
                          <a:spcPts val="0"/>
                        </a:spcAft>
                      </a:pPr>
                      <a:r>
                        <a:rPr lang="en-US" sz="1200">
                          <a:effectLst/>
                        </a:rPr>
                        <a:t>My books, that had seemed such a nuisance â€¦ were old friends now that I couldnâ€™t give up.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ct val="107000"/>
                        </a:lnSpc>
                        <a:spcBef>
                          <a:spcPts val="0"/>
                        </a:spcBef>
                        <a:spcAft>
                          <a:spcPts val="0"/>
                        </a:spcAft>
                      </a:pPr>
                      <a:r>
                        <a:rPr lang="en-US" sz="1200" dirty="0" smtClean="0">
                          <a:effectLst/>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bl>
          </a:graphicData>
        </a:graphic>
      </p:graphicFrame>
      <p:sp>
        <p:nvSpPr>
          <p:cNvPr id="4" name="Rectangle 1"/>
          <p:cNvSpPr>
            <a:spLocks noChangeArrowheads="1"/>
          </p:cNvSpPr>
          <p:nvPr/>
        </p:nvSpPr>
        <p:spPr bwMode="auto">
          <a:xfrm>
            <a:off x="0" y="153888"/>
            <a:ext cx="12084908"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Read this sentence.</a:t>
            </a:r>
            <a:endParaRPr kumimoji="0" lang="en-US" sz="2000" b="1" i="0" u="none" strike="noStrike" cap="none" normalizeH="0" baseline="0" dirty="0" smtClean="0">
              <a:ln>
                <a:noFill/>
              </a:ln>
              <a:solidFill>
                <a:schemeClr val="tx1"/>
              </a:solidFill>
              <a:effectLst/>
              <a:latin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M. Hamel had said that he would question us on participles.</a:t>
            </a:r>
            <a:endParaRPr kumimoji="0" lang="en-US" sz="2000" b="0" i="0" u="none" strike="noStrike" cap="none" normalizeH="0" baseline="0" dirty="0" smtClean="0">
              <a:ln>
                <a:noFill/>
              </a:ln>
              <a:solidFill>
                <a:schemeClr val="tx1"/>
              </a:solidFill>
              <a:effectLst/>
              <a:latin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In the sentence above, the verb form ‘had said’ in the first part is used to indicate an ‘earlier past.’ The whole story is narrated in the past. M. Hamel saying happened earlier than the events in this story. This form of the verb is called the past perfect.</a:t>
            </a:r>
            <a:endParaRPr kumimoji="0" lang="en-US" sz="2000" b="0" i="0" u="none" strike="noStrike" cap="none" normalizeH="0" baseline="0" dirty="0" smtClean="0">
              <a:ln>
                <a:noFill/>
              </a:ln>
              <a:solidFill>
                <a:schemeClr val="tx1"/>
              </a:solidFill>
              <a:effectLst/>
              <a:latin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Pick out five sentences from the story with this form of verb and say why this form has been used.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Answer: </a:t>
            </a:r>
            <a:r>
              <a:rPr kumimoji="0" lang="en-US" sz="2000" b="0"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In the following sentences, two activities of past, occurring at two different points of time in the past, are indicated. The one that happens earlier takes the had + past form of verb (V</a:t>
            </a:r>
            <a:r>
              <a:rPr kumimoji="0" lang="en-US" sz="2000" b="0" i="0" u="none" strike="noStrike" cap="none" normalizeH="0" baseline="-3000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3</a:t>
            </a:r>
            <a:r>
              <a:rPr kumimoji="0" lang="en-US" sz="2000" b="0"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 while the one that follows it takes the simple past form of verb (V</a:t>
            </a:r>
            <a:r>
              <a:rPr kumimoji="0" lang="en-US" sz="2000" b="0" i="0" u="none" strike="noStrike" cap="none" normalizeH="0" baseline="-3000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2</a:t>
            </a:r>
            <a:r>
              <a:rPr kumimoji="0" lang="en-US" sz="2000" b="0"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a:t>
            </a:r>
            <a:r>
              <a:rPr lang="en-US" sz="2000" dirty="0">
                <a:latin typeface="Cambria" panose="02040503050406030204" pitchFamily="18" charset="0"/>
              </a:rPr>
              <a:t> </a:t>
            </a:r>
            <a:r>
              <a:rPr kumimoji="0" lang="en-US" sz="2000" b="0" i="1"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Times New Roman" panose="02020603050405020304" pitchFamily="18" charset="0"/>
              </a:rPr>
              <a:t>(A model answer has been provided for students’ reference. It is strongly recommended that students prepare the answer on their own.)</a:t>
            </a:r>
            <a:endParaRPr kumimoji="0" lang="en-US" sz="2000" b="0" i="0" u="none" strike="noStrike" cap="none" normalizeH="0" baseline="0" dirty="0" smtClean="0">
              <a:ln>
                <a:noFill/>
              </a:ln>
              <a:solidFill>
                <a:schemeClr val="tx1"/>
              </a:solidFill>
              <a:effectLst/>
              <a:latin typeface="Cambria" panose="02040503050406030204" pitchFamily="18" charset="0"/>
            </a:endParaRPr>
          </a:p>
        </p:txBody>
      </p:sp>
      <p:sp>
        <p:nvSpPr>
          <p:cNvPr id="5" name="Rectangle 4"/>
          <p:cNvSpPr/>
          <p:nvPr/>
        </p:nvSpPr>
        <p:spPr>
          <a:xfrm>
            <a:off x="10018317" y="6166340"/>
            <a:ext cx="2066591" cy="461665"/>
          </a:xfrm>
          <a:prstGeom prst="rect">
            <a:avLst/>
          </a:prstGeom>
          <a:solidFill>
            <a:srgbClr val="FFFFFF"/>
          </a:solidFill>
          <a:ln>
            <a:noFill/>
          </a:ln>
        </p:spPr>
        <p:txBody>
          <a:bodyPr wrap="none" lIns="91440" tIns="45720" rIns="91440" bIns="45720">
            <a:spAutoFit/>
          </a:bodyPr>
          <a:lstStyle/>
          <a:p>
            <a:pPr algn="ctr"/>
            <a:r>
              <a:rPr lang="en-US" sz="2400" b="1" cap="none" spc="50" dirty="0" smtClean="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sz="2400" b="1" cap="none" spc="50" dirty="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4035280"/>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863" y="888825"/>
            <a:ext cx="10470294" cy="4893647"/>
          </a:xfrm>
          <a:prstGeom prst="rect">
            <a:avLst/>
          </a:prstGeom>
        </p:spPr>
        <p:txBody>
          <a:bodyPr wrap="square">
            <a:spAutoFit/>
          </a:bodyPr>
          <a:lstStyle/>
          <a:p>
            <a:pPr algn="ctr"/>
            <a:r>
              <a:rPr lang="en-US" sz="2400" dirty="0" smtClean="0">
                <a:solidFill>
                  <a:srgbClr val="FF0000"/>
                </a:solidFill>
                <a:latin typeface="Times New Roman" panose="02020603050405020304" pitchFamily="18" charset="0"/>
                <a:cs typeface="Times New Roman" panose="02020603050405020304" pitchFamily="18" charset="0"/>
              </a:rPr>
              <a:t>WRITING SKILLS ASSIGNMENT</a:t>
            </a:r>
          </a:p>
          <a:p>
            <a:r>
              <a:rPr lang="en-US" sz="2400" dirty="0" smtClean="0">
                <a:solidFill>
                  <a:srgbClr val="FF0000"/>
                </a:solidFill>
                <a:latin typeface="Times New Roman" panose="02020603050405020304" pitchFamily="18" charset="0"/>
                <a:cs typeface="Times New Roman" panose="02020603050405020304" pitchFamily="18" charset="0"/>
              </a:rPr>
              <a:t>Question 1</a:t>
            </a:r>
          </a:p>
          <a:p>
            <a:r>
              <a:rPr lang="en-US" sz="2400" dirty="0">
                <a:latin typeface="Times New Roman" panose="02020603050405020304" pitchFamily="18" charset="0"/>
                <a:cs typeface="Times New Roman" panose="02020603050405020304" pitchFamily="18" charset="0"/>
              </a:rPr>
              <a:t>Write a notice for your school bulletin board. Your notice could be an announcement of a forthcoming event, or a requirement to be fulfilled, or a rule to be followed</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smtClean="0">
                <a:solidFill>
                  <a:srgbClr val="FF0000"/>
                </a:solidFill>
                <a:latin typeface="Times New Roman" panose="02020603050405020304" pitchFamily="18" charset="0"/>
                <a:cs typeface="Times New Roman" panose="02020603050405020304" pitchFamily="18" charset="0"/>
              </a:rPr>
              <a:t>Question 2</a:t>
            </a:r>
          </a:p>
          <a:p>
            <a:r>
              <a:rPr lang="en-US" sz="2400" dirty="0" smtClean="0">
                <a:latin typeface="Times New Roman" panose="02020603050405020304" pitchFamily="18" charset="0"/>
                <a:cs typeface="Times New Roman" panose="02020603050405020304" pitchFamily="18" charset="0"/>
              </a:rPr>
              <a:t>Write </a:t>
            </a:r>
            <a:r>
              <a:rPr lang="en-US" sz="2400" dirty="0">
                <a:latin typeface="Times New Roman" panose="02020603050405020304" pitchFamily="18" charset="0"/>
                <a:cs typeface="Times New Roman" panose="02020603050405020304" pitchFamily="18" charset="0"/>
              </a:rPr>
              <a:t>a paragraph of about 100 words arguing for or against having to study three languages at school</a:t>
            </a:r>
            <a:r>
              <a:rPr lang="en-US" sz="2400" dirty="0" smtClean="0">
                <a:latin typeface="Times New Roman" panose="02020603050405020304" pitchFamily="18" charset="0"/>
                <a:cs typeface="Times New Roman" panose="02020603050405020304" pitchFamily="18" charset="0"/>
              </a:rPr>
              <a:t>.</a:t>
            </a:r>
          </a:p>
          <a:p>
            <a:endParaRPr lang="en-US" sz="2400" dirty="0" smtClean="0">
              <a:latin typeface="Times New Roman" panose="02020603050405020304" pitchFamily="18" charset="0"/>
              <a:cs typeface="Times New Roman" panose="02020603050405020304" pitchFamily="18" charset="0"/>
            </a:endParaRPr>
          </a:p>
          <a:p>
            <a:r>
              <a:rPr lang="en-US" sz="2400" dirty="0" smtClean="0">
                <a:solidFill>
                  <a:srgbClr val="FF0000"/>
                </a:solidFill>
                <a:latin typeface="Times New Roman" panose="02020603050405020304" pitchFamily="18" charset="0"/>
                <a:cs typeface="Times New Roman" panose="02020603050405020304" pitchFamily="18" charset="0"/>
              </a:rPr>
              <a:t>Question </a:t>
            </a:r>
            <a:r>
              <a:rPr lang="en-US" sz="2400" dirty="0">
                <a:solidFill>
                  <a:srgbClr val="FF0000"/>
                </a:solidFill>
                <a:latin typeface="Times New Roman" panose="02020603050405020304" pitchFamily="18" charset="0"/>
                <a:cs typeface="Times New Roman" panose="02020603050405020304" pitchFamily="18" charset="0"/>
              </a:rPr>
              <a:t>3:</a:t>
            </a:r>
          </a:p>
          <a:p>
            <a:r>
              <a:rPr lang="en-US" sz="2400" dirty="0">
                <a:latin typeface="Times New Roman" panose="02020603050405020304" pitchFamily="18" charset="0"/>
                <a:cs typeface="Times New Roman" panose="02020603050405020304" pitchFamily="18" charset="0"/>
              </a:rPr>
              <a:t>Have you ever changed your opinion about someone or something that you had earlier liked or disliked? Narrate what led you to change your mind</a:t>
            </a:r>
          </a:p>
        </p:txBody>
      </p:sp>
      <p:sp>
        <p:nvSpPr>
          <p:cNvPr id="4" name="Rectangle 3"/>
          <p:cNvSpPr/>
          <p:nvPr/>
        </p:nvSpPr>
        <p:spPr>
          <a:xfrm>
            <a:off x="9821639" y="6105380"/>
            <a:ext cx="2066591" cy="461665"/>
          </a:xfrm>
          <a:prstGeom prst="rect">
            <a:avLst/>
          </a:prstGeom>
          <a:solidFill>
            <a:srgbClr val="FFFFFF"/>
          </a:solidFill>
          <a:ln>
            <a:noFill/>
          </a:ln>
        </p:spPr>
        <p:txBody>
          <a:bodyPr wrap="none" lIns="91440" tIns="45720" rIns="91440" bIns="45720">
            <a:spAutoFit/>
          </a:bodyPr>
          <a:lstStyle/>
          <a:p>
            <a:pPr algn="ctr"/>
            <a:r>
              <a:rPr lang="en-US" sz="2400" b="1" cap="none" spc="50" dirty="0" smtClean="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sz="2400" b="1" cap="none" spc="50" dirty="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7507990"/>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30895" y="135924"/>
            <a:ext cx="4890891" cy="584775"/>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3200" b="1" dirty="0" smtClean="0">
                <a:ln w="22225">
                  <a:solidFill>
                    <a:schemeClr val="accent2"/>
                  </a:solidFill>
                  <a:prstDash val="solid"/>
                </a:ln>
                <a:solidFill>
                  <a:schemeClr val="accent2">
                    <a:lumMod val="40000"/>
                    <a:lumOff val="60000"/>
                  </a:schemeClr>
                </a:solidFill>
                <a:latin typeface="Arial Black" panose="020B0A04020102020204" pitchFamily="34" charset="0"/>
              </a:rPr>
              <a:t>Things to Do Activity</a:t>
            </a:r>
          </a:p>
        </p:txBody>
      </p:sp>
      <p:sp>
        <p:nvSpPr>
          <p:cNvPr id="7" name="Rectangle 6"/>
          <p:cNvSpPr/>
          <p:nvPr/>
        </p:nvSpPr>
        <p:spPr>
          <a:xfrm>
            <a:off x="9089501" y="135924"/>
            <a:ext cx="2674130" cy="584775"/>
          </a:xfrm>
          <a:prstGeom prst="rect">
            <a:avLst/>
          </a:prstGeom>
          <a:solidFill>
            <a:srgbClr val="FFFFFF"/>
          </a:solidFill>
          <a:ln>
            <a:noFill/>
          </a:ln>
        </p:spPr>
        <p:txBody>
          <a:bodyPr wrap="none" lIns="91440" tIns="45720" rIns="91440" bIns="45720">
            <a:spAutoFit/>
          </a:bodyPr>
          <a:lstStyle/>
          <a:p>
            <a:pPr algn="ctr"/>
            <a:r>
              <a:rPr lang="en-US" sz="3200" b="1" cap="none" spc="50" dirty="0" smtClean="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rPr>
              <a:t>HPD/PPS/XII</a:t>
            </a:r>
            <a:endParaRPr lang="en-US" sz="3200" b="1" cap="none" spc="50" dirty="0">
              <a:ln w="0"/>
              <a:solidFill>
                <a:schemeClr val="bg1"/>
              </a:solidFill>
              <a:effectLst>
                <a:innerShdw blurRad="63500" dist="50800" dir="13500000">
                  <a:srgbClr val="000000">
                    <a:alpha val="50000"/>
                  </a:srgbClr>
                </a:innerShdw>
              </a:effectLst>
              <a:latin typeface="Arial" panose="020B0604020202020204" pitchFamily="34" charset="0"/>
              <a:cs typeface="Arial" panose="020B0604020202020204" pitchFamily="34" charset="0"/>
            </a:endParaRPr>
          </a:p>
        </p:txBody>
      </p:sp>
      <p:sp>
        <p:nvSpPr>
          <p:cNvPr id="2" name="Rectangle 1"/>
          <p:cNvSpPr/>
          <p:nvPr/>
        </p:nvSpPr>
        <p:spPr>
          <a:xfrm>
            <a:off x="193620" y="720699"/>
            <a:ext cx="11570011" cy="1754326"/>
          </a:xfrm>
          <a:prstGeom prst="rect">
            <a:avLst/>
          </a:prstGeom>
        </p:spPr>
        <p:txBody>
          <a:bodyPr wrap="square">
            <a:spAutoFit/>
          </a:bodyPr>
          <a:lstStyle/>
          <a:p>
            <a:pPr marL="342900" indent="-342900">
              <a:lnSpc>
                <a:spcPct val="150000"/>
              </a:lnSpc>
              <a:buAutoNum type="arabicPeriod"/>
            </a:pPr>
            <a:r>
              <a:rPr lang="en-US" b="1" dirty="0" smtClean="0">
                <a:solidFill>
                  <a:srgbClr val="CC0099"/>
                </a:solidFill>
                <a:latin typeface="Arial Black" panose="020B0A04020102020204" pitchFamily="34" charset="0"/>
              </a:rPr>
              <a:t>Collect Information About</a:t>
            </a:r>
          </a:p>
          <a:p>
            <a:pPr>
              <a:lnSpc>
                <a:spcPct val="150000"/>
              </a:lnSpc>
            </a:pPr>
            <a:r>
              <a:rPr lang="en-US" dirty="0" smtClean="0">
                <a:latin typeface="Arial Black" panose="020B0A04020102020204" pitchFamily="34" charset="0"/>
              </a:rPr>
              <a:t>(</a:t>
            </a:r>
            <a:r>
              <a:rPr lang="en-US" dirty="0">
                <a:latin typeface="Arial Black" panose="020B0A04020102020204" pitchFamily="34" charset="0"/>
              </a:rPr>
              <a:t>a) Linguistic human rights</a:t>
            </a:r>
          </a:p>
          <a:p>
            <a:pPr>
              <a:lnSpc>
                <a:spcPct val="150000"/>
              </a:lnSpc>
            </a:pPr>
            <a:r>
              <a:rPr lang="en-US" dirty="0">
                <a:latin typeface="Arial Black" panose="020B0A04020102020204" pitchFamily="34" charset="0"/>
              </a:rPr>
              <a:t>(b) Constitutional guarantees for linguistic minorities in </a:t>
            </a:r>
            <a:r>
              <a:rPr lang="en-US" dirty="0" smtClean="0">
                <a:latin typeface="Arial Black" panose="020B0A04020102020204" pitchFamily="34" charset="0"/>
              </a:rPr>
              <a:t>India</a:t>
            </a:r>
          </a:p>
          <a:p>
            <a:pPr>
              <a:lnSpc>
                <a:spcPct val="150000"/>
              </a:lnSpc>
            </a:pPr>
            <a:r>
              <a:rPr lang="en-US" dirty="0">
                <a:latin typeface="Arial Black" panose="020B0A04020102020204" pitchFamily="34" charset="0"/>
              </a:rPr>
              <a:t>You may go to the internet,  </a:t>
            </a:r>
            <a:r>
              <a:rPr lang="en-US" dirty="0" smtClean="0">
                <a:latin typeface="Arial Black" panose="020B0A04020102020204" pitchFamily="34" charset="0"/>
              </a:rPr>
              <a:t>interview </a:t>
            </a:r>
            <a:r>
              <a:rPr lang="en-US" dirty="0">
                <a:latin typeface="Arial Black" panose="020B0A04020102020204" pitchFamily="34" charset="0"/>
              </a:rPr>
              <a:t>people,  </a:t>
            </a:r>
            <a:r>
              <a:rPr lang="en-US" dirty="0" smtClean="0">
                <a:latin typeface="Arial Black" panose="020B0A04020102020204" pitchFamily="34" charset="0"/>
              </a:rPr>
              <a:t>consult </a:t>
            </a:r>
            <a:r>
              <a:rPr lang="en-US" dirty="0">
                <a:latin typeface="Arial Black" panose="020B0A04020102020204" pitchFamily="34" charset="0"/>
              </a:rPr>
              <a:t>reference books  </a:t>
            </a:r>
            <a:r>
              <a:rPr lang="en-US" dirty="0" smtClean="0">
                <a:latin typeface="Arial Black" panose="020B0A04020102020204" pitchFamily="34" charset="0"/>
              </a:rPr>
              <a:t>or </a:t>
            </a:r>
            <a:r>
              <a:rPr lang="en-US" dirty="0">
                <a:latin typeface="Arial Black" panose="020B0A04020102020204" pitchFamily="34" charset="0"/>
              </a:rPr>
              <a:t>visit a library</a:t>
            </a:r>
            <a:r>
              <a:rPr lang="en-US" dirty="0" smtClean="0">
                <a:latin typeface="Arial Black" panose="020B0A04020102020204" pitchFamily="34" charset="0"/>
              </a:rPr>
              <a:t>.</a:t>
            </a:r>
            <a:endParaRPr lang="en-US" dirty="0">
              <a:latin typeface="Arial Black" panose="020B0A04020102020204" pitchFamily="34" charset="0"/>
            </a:endParaRPr>
          </a:p>
        </p:txBody>
      </p:sp>
      <p:sp>
        <p:nvSpPr>
          <p:cNvPr id="9" name="Rectangle 8"/>
          <p:cNvSpPr/>
          <p:nvPr/>
        </p:nvSpPr>
        <p:spPr>
          <a:xfrm>
            <a:off x="193620" y="2479475"/>
            <a:ext cx="11570011" cy="880241"/>
          </a:xfrm>
          <a:prstGeom prst="rect">
            <a:avLst/>
          </a:prstGeom>
        </p:spPr>
        <p:txBody>
          <a:bodyPr wrap="square">
            <a:spAutoFit/>
          </a:bodyPr>
          <a:lstStyle/>
          <a:p>
            <a:pPr>
              <a:lnSpc>
                <a:spcPct val="150000"/>
              </a:lnSpc>
            </a:pPr>
            <a:r>
              <a:rPr lang="en-US" b="1" dirty="0" smtClean="0">
                <a:solidFill>
                  <a:srgbClr val="CC0099"/>
                </a:solidFill>
                <a:latin typeface="Arial Black" panose="020B0A04020102020204" pitchFamily="34" charset="0"/>
              </a:rPr>
              <a:t>2. Complete this survey Form. (Talk to your Classmates, </a:t>
            </a:r>
            <a:r>
              <a:rPr lang="en-US" b="1" dirty="0" err="1" smtClean="0">
                <a:solidFill>
                  <a:srgbClr val="CC0099"/>
                </a:solidFill>
                <a:latin typeface="Arial Black" panose="020B0A04020102020204" pitchFamily="34" charset="0"/>
              </a:rPr>
              <a:t>Neighbours</a:t>
            </a:r>
            <a:r>
              <a:rPr lang="en-US" b="1" dirty="0" smtClean="0">
                <a:solidFill>
                  <a:srgbClr val="CC0099"/>
                </a:solidFill>
                <a:latin typeface="Arial Black" panose="020B0A04020102020204" pitchFamily="34" charset="0"/>
              </a:rPr>
              <a:t>, relatives and fill in the information as shown below . Prepare a separate Full scape/ A 4 Size sheet for it</a:t>
            </a:r>
            <a:endParaRPr lang="en-US" dirty="0">
              <a:latin typeface="Arial Black" panose="020B0A040201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651857533"/>
              </p:ext>
            </p:extLst>
          </p:nvPr>
        </p:nvGraphicFramePr>
        <p:xfrm>
          <a:off x="193620" y="3472848"/>
          <a:ext cx="11224023" cy="3227805"/>
        </p:xfrm>
        <a:graphic>
          <a:graphicData uri="http://schemas.openxmlformats.org/drawingml/2006/table">
            <a:tbl>
              <a:tblPr firstRow="1" bandRow="1">
                <a:tableStyleId>{5C22544A-7EE6-4342-B048-85BDC9FD1C3A}</a:tableStyleId>
              </a:tblPr>
              <a:tblGrid>
                <a:gridCol w="814763"/>
                <a:gridCol w="2739822"/>
                <a:gridCol w="1777293"/>
                <a:gridCol w="2714530"/>
                <a:gridCol w="1734922"/>
                <a:gridCol w="1442693"/>
              </a:tblGrid>
              <a:tr h="638070">
                <a:tc>
                  <a:txBody>
                    <a:bodyPr/>
                    <a:lstStyle/>
                    <a:p>
                      <a:r>
                        <a:rPr lang="en-US" dirty="0" smtClean="0"/>
                        <a:t>S. No.</a:t>
                      </a:r>
                      <a:endParaRPr lang="en-US" dirty="0"/>
                    </a:p>
                  </a:txBody>
                  <a:tcPr/>
                </a:tc>
                <a:tc>
                  <a:txBody>
                    <a:bodyPr/>
                    <a:lstStyle/>
                    <a:p>
                      <a:r>
                        <a:rPr lang="en-US" dirty="0" smtClean="0"/>
                        <a:t>Languages</a:t>
                      </a:r>
                      <a:r>
                        <a:rPr lang="en-US" baseline="0" dirty="0" smtClean="0"/>
                        <a:t> you know</a:t>
                      </a:r>
                      <a:endParaRPr lang="en-US" dirty="0"/>
                    </a:p>
                  </a:txBody>
                  <a:tcPr/>
                </a:tc>
                <a:tc>
                  <a:txBody>
                    <a:bodyPr/>
                    <a:lstStyle/>
                    <a:p>
                      <a:r>
                        <a:rPr lang="en-US" dirty="0" smtClean="0"/>
                        <a:t>Home Language</a:t>
                      </a:r>
                      <a:endParaRPr lang="en-US" dirty="0"/>
                    </a:p>
                  </a:txBody>
                  <a:tcPr/>
                </a:tc>
                <a:tc>
                  <a:txBody>
                    <a:bodyPr/>
                    <a:lstStyle/>
                    <a:p>
                      <a:r>
                        <a:rPr lang="en-US" dirty="0" err="1" smtClean="0"/>
                        <a:t>Naighbourhood</a:t>
                      </a:r>
                      <a:r>
                        <a:rPr lang="en-US" dirty="0" smtClean="0"/>
                        <a:t> Language</a:t>
                      </a:r>
                      <a:endParaRPr lang="en-US" dirty="0"/>
                    </a:p>
                  </a:txBody>
                  <a:tcPr/>
                </a:tc>
                <a:tc>
                  <a:txBody>
                    <a:bodyPr/>
                    <a:lstStyle/>
                    <a:p>
                      <a:r>
                        <a:rPr lang="en-US" dirty="0" smtClean="0"/>
                        <a:t>City/ Town Language</a:t>
                      </a:r>
                      <a:endParaRPr lang="en-US" dirty="0"/>
                    </a:p>
                  </a:txBody>
                  <a:tcPr/>
                </a:tc>
                <a:tc>
                  <a:txBody>
                    <a:bodyPr/>
                    <a:lstStyle/>
                    <a:p>
                      <a:r>
                        <a:rPr lang="en-US" dirty="0" smtClean="0"/>
                        <a:t>School</a:t>
                      </a:r>
                      <a:r>
                        <a:rPr lang="en-US" baseline="0" dirty="0" smtClean="0"/>
                        <a:t> Language</a:t>
                      </a:r>
                      <a:endParaRPr lang="en-US" dirty="0"/>
                    </a:p>
                  </a:txBody>
                  <a:tcPr/>
                </a:tc>
              </a:tr>
              <a:tr h="369675">
                <a:tc>
                  <a:txBody>
                    <a:bodyPr/>
                    <a:lstStyle/>
                    <a:p>
                      <a:r>
                        <a:rPr lang="en-US" dirty="0" smtClean="0"/>
                        <a:t>1</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69675">
                <a:tc>
                  <a:txBody>
                    <a:bodyPr/>
                    <a:lstStyle/>
                    <a:p>
                      <a:r>
                        <a:rPr lang="en-US" dirty="0" smtClean="0"/>
                        <a:t>2</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69675">
                <a:tc>
                  <a:txBody>
                    <a:bodyPr/>
                    <a:lstStyle/>
                    <a:p>
                      <a:r>
                        <a:rPr lang="en-US" dirty="0" smtClean="0"/>
                        <a:t>3</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69675">
                <a:tc>
                  <a:txBody>
                    <a:bodyPr/>
                    <a:lstStyle/>
                    <a:p>
                      <a:r>
                        <a:rPr lang="en-US" dirty="0" smtClean="0"/>
                        <a:t>4</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69675">
                <a:tc>
                  <a:txBody>
                    <a:bodyPr/>
                    <a:lstStyle/>
                    <a:p>
                      <a:r>
                        <a:rPr lang="en-US" dirty="0" smtClean="0"/>
                        <a:t>5</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69675">
                <a:tc>
                  <a:txBody>
                    <a:bodyPr/>
                    <a:lstStyle/>
                    <a:p>
                      <a:r>
                        <a:rPr lang="en-US" dirty="0" smtClean="0"/>
                        <a:t>6</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69675">
                <a:tc>
                  <a:txBody>
                    <a:bodyPr/>
                    <a:lstStyle/>
                    <a:p>
                      <a:r>
                        <a:rPr lang="en-US" dirty="0" smtClean="0"/>
                        <a:t>7</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442710009"/>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4992" y="1163934"/>
            <a:ext cx="8286707" cy="3416320"/>
          </a:xfrm>
          <a:prstGeom prst="rect">
            <a:avLst/>
          </a:prstGeom>
          <a:solidFill>
            <a:srgbClr val="92D05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FF00"/>
                </a:solidFill>
              </a:rPr>
              <a:t>FEEL PROUD ABOUT </a:t>
            </a:r>
          </a:p>
          <a:p>
            <a:pPr algn="ctr"/>
            <a:r>
              <a:rPr lang="en-US" sz="5400" b="1" dirty="0" smtClean="0">
                <a:ln/>
                <a:solidFill>
                  <a:srgbClr val="FFFF00"/>
                </a:solidFill>
              </a:rPr>
              <a:t>YOUR OWN LANGUAGE</a:t>
            </a:r>
          </a:p>
          <a:p>
            <a:pPr algn="ctr"/>
            <a:r>
              <a:rPr lang="en-US" sz="5400" b="1" dirty="0" smtClean="0">
                <a:ln/>
                <a:solidFill>
                  <a:srgbClr val="FFFF00"/>
                </a:solidFill>
              </a:rPr>
              <a:t> AND RESPECT </a:t>
            </a:r>
          </a:p>
          <a:p>
            <a:pPr algn="ctr"/>
            <a:r>
              <a:rPr lang="en-US" sz="5400" b="1" dirty="0" smtClean="0">
                <a:ln/>
                <a:solidFill>
                  <a:srgbClr val="FFFF00"/>
                </a:solidFill>
              </a:rPr>
              <a:t>OTHER’S LANGUAGE</a:t>
            </a:r>
            <a:endParaRPr lang="en-US" sz="5400" b="1" cap="none" spc="0" dirty="0">
              <a:ln/>
              <a:solidFill>
                <a:srgbClr val="FFFF00"/>
              </a:solidFill>
              <a:effectLst/>
            </a:endParaRPr>
          </a:p>
        </p:txBody>
      </p:sp>
    </p:spTree>
    <p:extLst>
      <p:ext uri="{BB962C8B-B14F-4D97-AF65-F5344CB8AC3E}">
        <p14:creationId xmlns:p14="http://schemas.microsoft.com/office/powerpoint/2010/main" val="2944690971"/>
      </p:ext>
    </p:extLst>
  </p:cSld>
  <p:clrMapOvr>
    <a:masterClrMapping/>
  </p:clrMapOvr>
  <mc:AlternateContent xmlns:mc="http://schemas.openxmlformats.org/markup-compatibility/2006" xmlns:p14="http://schemas.microsoft.com/office/powerpoint/2010/main">
    <mc:Choice Requires="p14">
      <p:transition p14:dur="10">
        <p14:prism isContent="1" isInverted="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250"/>
                                        <p:tgtEl>
                                          <p:spTgt spid="2"/>
                                        </p:tgtEl>
                                      </p:cBhvr>
                                    </p:animEffect>
                                    <p:anim calcmode="lin" valueType="num">
                                      <p:cBhvr>
                                        <p:cTn id="8" dur="2250" fill="hold"/>
                                        <p:tgtEl>
                                          <p:spTgt spid="2"/>
                                        </p:tgtEl>
                                        <p:attrNameLst>
                                          <p:attrName>ppt_w</p:attrName>
                                        </p:attrNameLst>
                                      </p:cBhvr>
                                      <p:tavLst>
                                        <p:tav tm="0" fmla="#ppt_w*sin(2.5*pi*$)">
                                          <p:val>
                                            <p:fltVal val="0"/>
                                          </p:val>
                                        </p:tav>
                                        <p:tav tm="100000">
                                          <p:val>
                                            <p:fltVal val="1"/>
                                          </p:val>
                                        </p:tav>
                                      </p:tavLst>
                                    </p:anim>
                                    <p:anim calcmode="lin" valueType="num">
                                      <p:cBhvr>
                                        <p:cTn id="9" dur="225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559</TotalTime>
  <Words>1419</Words>
  <Application>Microsoft Office PowerPoint</Application>
  <PresentationFormat>Widescreen</PresentationFormat>
  <Paragraphs>122</Paragraphs>
  <Slides>13</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13</vt:i4>
      </vt:variant>
    </vt:vector>
  </HeadingPairs>
  <TitlesOfParts>
    <vt:vector size="26" baseType="lpstr">
      <vt:lpstr>SimSun</vt:lpstr>
      <vt:lpstr>Algerian</vt:lpstr>
      <vt:lpstr>Arial</vt:lpstr>
      <vt:lpstr>Arial Black</vt:lpstr>
      <vt:lpstr>Arial-BoldMT</vt:lpstr>
      <vt:lpstr>Baskerville Old Face</vt:lpstr>
      <vt:lpstr>Calibri</vt:lpstr>
      <vt:lpstr>Calibri Light</vt:lpstr>
      <vt:lpstr>Cambria</vt:lpstr>
      <vt:lpstr>Georgia</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abc</cp:lastModifiedBy>
  <cp:revision>97</cp:revision>
  <dcterms:created xsi:type="dcterms:W3CDTF">2020-03-31T10:23:51Z</dcterms:created>
  <dcterms:modified xsi:type="dcterms:W3CDTF">2020-04-07T06:00:58Z</dcterms:modified>
</cp:coreProperties>
</file>